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715-EACA-4DAC-A104-DA4BBF55FCC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76E-D79A-47E2-B32D-0F1A336B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64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715-EACA-4DAC-A104-DA4BBF55FCC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76E-D79A-47E2-B32D-0F1A336B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38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715-EACA-4DAC-A104-DA4BBF55FCC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76E-D79A-47E2-B32D-0F1A336B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40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715-EACA-4DAC-A104-DA4BBF55FCC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76E-D79A-47E2-B32D-0F1A336B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715-EACA-4DAC-A104-DA4BBF55FCC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76E-D79A-47E2-B32D-0F1A336B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56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715-EACA-4DAC-A104-DA4BBF55FCC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76E-D79A-47E2-B32D-0F1A336B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36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715-EACA-4DAC-A104-DA4BBF55FCC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76E-D79A-47E2-B32D-0F1A336B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42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715-EACA-4DAC-A104-DA4BBF55FCC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76E-D79A-47E2-B32D-0F1A336B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08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715-EACA-4DAC-A104-DA4BBF55FCC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76E-D79A-47E2-B32D-0F1A336B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58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715-EACA-4DAC-A104-DA4BBF55FCC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76E-D79A-47E2-B32D-0F1A336B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75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C715-EACA-4DAC-A104-DA4BBF55FCC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76E-D79A-47E2-B32D-0F1A336B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31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2C715-EACA-4DAC-A104-DA4BBF55FCC3}" type="datetimeFigureOut">
              <a:rPr lang="cs-CZ" smtClean="0"/>
              <a:t>12.2.2018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2076E-D79A-47E2-B32D-0F1A336B61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kola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rzaskol.cz/" TargetMode="External"/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kola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8830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Century" panose="02040604050505020304" pitchFamily="18" charset="0"/>
              </a:rPr>
              <a:t>Přijímací řízení </a:t>
            </a:r>
            <a:br>
              <a:rPr lang="cs-CZ" b="1" dirty="0" smtClean="0">
                <a:latin typeface="Century" panose="02040604050505020304" pitchFamily="18" charset="0"/>
              </a:rPr>
            </a:br>
            <a:r>
              <a:rPr lang="cs-CZ" b="1" dirty="0" smtClean="0">
                <a:latin typeface="Century" panose="02040604050505020304" pitchFamily="18" charset="0"/>
              </a:rPr>
              <a:t>ve školním roce 2017 / 18 </a:t>
            </a:r>
            <a:br>
              <a:rPr lang="cs-CZ" b="1" dirty="0" smtClean="0">
                <a:latin typeface="Century" panose="02040604050505020304" pitchFamily="18" charset="0"/>
              </a:rPr>
            </a:br>
            <a:r>
              <a:rPr lang="cs-CZ" b="1" dirty="0" smtClean="0">
                <a:latin typeface="Century" panose="02040604050505020304" pitchFamily="18" charset="0"/>
              </a:rPr>
              <a:t>(pro studium ve školním roce 2018 / 19)</a:t>
            </a:r>
            <a:endParaRPr lang="cs-CZ" b="1" dirty="0">
              <a:latin typeface="Century" panose="02040604050505020304" pitchFamily="18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70862" y="2698968"/>
            <a:ext cx="3361756" cy="3631095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1544782" y="208395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4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cs-CZ" sz="4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cs-CZ" sz="44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20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4000" b="1" dirty="0" smtClean="0">
                <a:latin typeface="Century" panose="02040604050505020304" pitchFamily="18" charset="0"/>
              </a:rPr>
              <a:t/>
            </a:r>
            <a:br>
              <a:rPr lang="cs-CZ" sz="4000" b="1" dirty="0" smtClean="0">
                <a:latin typeface="Century" panose="02040604050505020304" pitchFamily="18" charset="0"/>
              </a:rPr>
            </a:br>
            <a:r>
              <a:rPr lang="cs-CZ" sz="4000" b="1" dirty="0" smtClean="0">
                <a:latin typeface="Century" panose="02040604050505020304" pitchFamily="18" charset="0"/>
              </a:rPr>
              <a:t>Další </a:t>
            </a:r>
            <a:r>
              <a:rPr lang="cs-CZ" sz="4000" b="1" dirty="0">
                <a:latin typeface="Century" panose="02040604050505020304" pitchFamily="18" charset="0"/>
              </a:rPr>
              <a:t>kola přijímacího řízení </a:t>
            </a:r>
            <a:br>
              <a:rPr lang="cs-CZ" sz="4000" b="1" dirty="0">
                <a:latin typeface="Century" panose="02040604050505020304" pitchFamily="18" charset="0"/>
              </a:rPr>
            </a:br>
            <a:r>
              <a:rPr lang="cs-CZ" sz="4000" b="1" dirty="0">
                <a:latin typeface="Century" panose="02040604050505020304" pitchFamily="18" charset="0"/>
              </a:rPr>
              <a:t>§ 60f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algn="just"/>
            <a:r>
              <a:rPr lang="cs-CZ" sz="2400" dirty="0">
                <a:latin typeface="Century" panose="02040604050505020304" pitchFamily="18" charset="0"/>
              </a:rPr>
              <a:t>Počty volných míst oznamuje ředitel střední školy KÚ, </a:t>
            </a:r>
            <a:r>
              <a:rPr lang="cs-CZ" sz="2400" dirty="0" smtClean="0">
                <a:latin typeface="Century" panose="02040604050505020304" pitchFamily="18" charset="0"/>
              </a:rPr>
              <a:t>poté</a:t>
            </a:r>
          </a:p>
          <a:p>
            <a:pPr marL="0" lvl="0" indent="0" algn="just">
              <a:buNone/>
            </a:pPr>
            <a:r>
              <a:rPr lang="cs-CZ" sz="2400" dirty="0" smtClean="0">
                <a:latin typeface="Century" panose="02040604050505020304" pitchFamily="18" charset="0"/>
              </a:rPr>
              <a:t>   informace zveřejňovány na </a:t>
            </a:r>
            <a:r>
              <a:rPr lang="cs-CZ" sz="2400" dirty="0" smtClean="0">
                <a:latin typeface="Century" panose="02040604050505020304" pitchFamily="18" charset="0"/>
                <a:hlinkClick r:id="rId2"/>
              </a:rPr>
              <a:t>www.zkola.cz</a:t>
            </a:r>
            <a:endParaRPr lang="cs-CZ" sz="2400" dirty="0" smtClean="0">
              <a:latin typeface="Century" panose="02040604050505020304" pitchFamily="18" charset="0"/>
            </a:endParaRPr>
          </a:p>
          <a:p>
            <a:pPr lvl="0" algn="just"/>
            <a:r>
              <a:rPr lang="cs-CZ" sz="2400" dirty="0" smtClean="0">
                <a:latin typeface="Century" panose="02040604050505020304" pitchFamily="18" charset="0"/>
              </a:rPr>
              <a:t>V </a:t>
            </a:r>
            <a:r>
              <a:rPr lang="cs-CZ" sz="2400" dirty="0">
                <a:latin typeface="Century" panose="02040604050505020304" pitchFamily="18" charset="0"/>
              </a:rPr>
              <a:t>rámci hodnocení výsledků </a:t>
            </a:r>
            <a:r>
              <a:rPr lang="cs-CZ" sz="2400" b="1" u="sng" dirty="0">
                <a:solidFill>
                  <a:srgbClr val="0070C0"/>
                </a:solidFill>
                <a:latin typeface="Century" panose="02040604050505020304" pitchFamily="18" charset="0"/>
              </a:rPr>
              <a:t>může</a:t>
            </a:r>
            <a:r>
              <a:rPr lang="cs-CZ" sz="2400" b="1" dirty="0">
                <a:solidFill>
                  <a:srgbClr val="0070C0"/>
                </a:solidFill>
                <a:latin typeface="Century" panose="02040604050505020304" pitchFamily="18" charset="0"/>
              </a:rPr>
              <a:t> ředitel zohlednit výsledky jednotné zkoušky</a:t>
            </a:r>
            <a:r>
              <a:rPr lang="cs-CZ" sz="2400" b="1" dirty="0">
                <a:solidFill>
                  <a:srgbClr val="00040C"/>
                </a:solidFill>
                <a:latin typeface="Century" panose="02040604050505020304" pitchFamily="18" charset="0"/>
              </a:rPr>
              <a:t> </a:t>
            </a:r>
            <a:r>
              <a:rPr lang="cs-CZ" sz="2400" dirty="0">
                <a:solidFill>
                  <a:srgbClr val="00040C"/>
                </a:solidFill>
                <a:latin typeface="Century" panose="02040604050505020304" pitchFamily="18" charset="0"/>
              </a:rPr>
              <a:t>(a určí náhradní </a:t>
            </a:r>
            <a:r>
              <a:rPr lang="cs-CZ" sz="2400" dirty="0">
                <a:latin typeface="Century" panose="02040604050505020304" pitchFamily="18" charset="0"/>
              </a:rPr>
              <a:t>způsob hodnocení pro uchazeče, kteří JPZ nekonali).</a:t>
            </a:r>
          </a:p>
          <a:p>
            <a:pPr lvl="0" algn="just"/>
            <a:r>
              <a:rPr lang="cs-CZ" sz="2400" dirty="0">
                <a:latin typeface="Century" panose="02040604050505020304" pitchFamily="18" charset="0"/>
              </a:rPr>
              <a:t> Školní přijímací zkouška (pokud je stanovena) se koná </a:t>
            </a:r>
            <a:r>
              <a:rPr lang="cs-CZ" sz="2400" dirty="0" smtClean="0">
                <a:latin typeface="Century" panose="02040604050505020304" pitchFamily="18" charset="0"/>
              </a:rPr>
              <a:t>nejdříve </a:t>
            </a:r>
            <a:r>
              <a:rPr lang="cs-CZ" sz="2400" b="1" dirty="0" smtClean="0">
                <a:latin typeface="Century" panose="02040604050505020304" pitchFamily="18" charset="0"/>
              </a:rPr>
              <a:t>14 dní</a:t>
            </a:r>
          </a:p>
          <a:p>
            <a:pPr marL="0" lvl="0" indent="0" algn="just">
              <a:buNone/>
            </a:pPr>
            <a:r>
              <a:rPr lang="cs-CZ" sz="2400" b="1" dirty="0">
                <a:latin typeface="Century" panose="02040604050505020304" pitchFamily="18" charset="0"/>
              </a:rPr>
              <a:t> </a:t>
            </a:r>
            <a:r>
              <a:rPr lang="cs-CZ" sz="2400" b="1" dirty="0" smtClean="0">
                <a:latin typeface="Century" panose="02040604050505020304" pitchFamily="18" charset="0"/>
              </a:rPr>
              <a:t>   </a:t>
            </a:r>
            <a:r>
              <a:rPr lang="cs-CZ" sz="2400" dirty="0" smtClean="0">
                <a:latin typeface="Century" panose="02040604050505020304" pitchFamily="18" charset="0"/>
              </a:rPr>
              <a:t>po </a:t>
            </a:r>
            <a:r>
              <a:rPr lang="cs-CZ" sz="2400" dirty="0">
                <a:latin typeface="Century" panose="02040604050505020304" pitchFamily="18" charset="0"/>
              </a:rPr>
              <a:t>vyhlášení dalšího kola.</a:t>
            </a:r>
          </a:p>
          <a:p>
            <a:pPr lvl="0" algn="just"/>
            <a:r>
              <a:rPr lang="cs-CZ" sz="2400" dirty="0">
                <a:latin typeface="Century" panose="02040604050505020304" pitchFamily="18" charset="0"/>
              </a:rPr>
              <a:t> Pozvánka se zasílá nejpozději </a:t>
            </a:r>
            <a:r>
              <a:rPr lang="cs-CZ" sz="2400" b="1" dirty="0">
                <a:latin typeface="Century" panose="02040604050505020304" pitchFamily="18" charset="0"/>
              </a:rPr>
              <a:t>7 pracovních dnů </a:t>
            </a:r>
            <a:r>
              <a:rPr lang="cs-CZ" sz="2400" dirty="0">
                <a:latin typeface="Century" panose="02040604050505020304" pitchFamily="18" charset="0"/>
              </a:rPr>
              <a:t>před      </a:t>
            </a:r>
          </a:p>
          <a:p>
            <a:pPr marL="0" lvl="0" indent="0" algn="just">
              <a:buNone/>
            </a:pPr>
            <a:r>
              <a:rPr lang="cs-CZ" sz="2400" dirty="0" smtClean="0">
                <a:latin typeface="Century" panose="02040604050505020304" pitchFamily="18" charset="0"/>
              </a:rPr>
              <a:t>    termínem </a:t>
            </a:r>
            <a:r>
              <a:rPr lang="cs-CZ" sz="2400" dirty="0">
                <a:latin typeface="Century" panose="02040604050505020304" pitchFamily="18" charset="0"/>
              </a:rPr>
              <a:t>konání přijímací zkoušky.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16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latin typeface="Century" panose="02040604050505020304" pitchFamily="18" charset="0"/>
                <a:cs typeface="Arial" charset="0"/>
              </a:rPr>
              <a:t>Odvolání</a:t>
            </a:r>
            <a:endParaRPr lang="cs-CZ" dirty="0">
              <a:latin typeface="Century" panose="020406040505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lvl="0" indent="0" algn="just">
              <a:buNone/>
            </a:pPr>
            <a:endParaRPr lang="cs-CZ" b="1" dirty="0" smtClean="0">
              <a:latin typeface="Century" panose="02040604050505020304" pitchFamily="18" charset="0"/>
            </a:endParaRPr>
          </a:p>
          <a:p>
            <a:pPr marL="0" lvl="0" indent="0" algn="just">
              <a:buNone/>
            </a:pPr>
            <a:endParaRPr lang="cs-CZ" b="1" dirty="0">
              <a:latin typeface="Century" panose="02040604050505020304" pitchFamily="18" charset="0"/>
            </a:endParaRPr>
          </a:p>
          <a:p>
            <a:pPr marL="0" lvl="0" indent="0" algn="just">
              <a:buNone/>
            </a:pPr>
            <a:r>
              <a:rPr lang="cs-CZ" b="1" dirty="0">
                <a:latin typeface="Century" panose="02040604050505020304" pitchFamily="18" charset="0"/>
              </a:rPr>
              <a:t> </a:t>
            </a:r>
            <a:r>
              <a:rPr lang="cs-CZ" b="1" dirty="0" smtClean="0">
                <a:latin typeface="Century" panose="02040604050505020304" pitchFamily="18" charset="0"/>
              </a:rPr>
              <a:t>    Odvolání</a:t>
            </a:r>
            <a:r>
              <a:rPr lang="cs-CZ" dirty="0" smtClean="0">
                <a:latin typeface="Century" panose="02040604050505020304" pitchFamily="18" charset="0"/>
              </a:rPr>
              <a:t> </a:t>
            </a:r>
            <a:r>
              <a:rPr lang="cs-CZ" dirty="0">
                <a:latin typeface="Century" panose="02040604050505020304" pitchFamily="18" charset="0"/>
              </a:rPr>
              <a:t>se podává písemně </a:t>
            </a:r>
            <a:r>
              <a:rPr lang="cs-CZ" b="1" dirty="0">
                <a:latin typeface="Century" panose="02040604050505020304" pitchFamily="18" charset="0"/>
              </a:rPr>
              <a:t>u příslušné střední </a:t>
            </a:r>
            <a:r>
              <a:rPr lang="cs-CZ" b="1" dirty="0" smtClean="0">
                <a:latin typeface="Century" panose="02040604050505020304" pitchFamily="18" charset="0"/>
              </a:rPr>
              <a:t>školy</a:t>
            </a:r>
            <a:r>
              <a:rPr lang="cs-CZ" dirty="0" smtClean="0">
                <a:latin typeface="Century" panose="02040604050505020304" pitchFamily="18" charset="0"/>
              </a:rPr>
              <a:t>   </a:t>
            </a:r>
            <a:endParaRPr lang="cs-CZ" dirty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>
                <a:latin typeface="Century" panose="02040604050505020304" pitchFamily="18" charset="0"/>
              </a:rPr>
              <a:t>     ve </a:t>
            </a:r>
            <a:r>
              <a:rPr lang="cs-CZ" dirty="0">
                <a:latin typeface="Century" panose="02040604050505020304" pitchFamily="18" charset="0"/>
              </a:rPr>
              <a:t>lhůtě </a:t>
            </a:r>
            <a:r>
              <a:rPr lang="cs-CZ" b="1" u="sng" dirty="0">
                <a:latin typeface="Century" panose="02040604050505020304" pitchFamily="18" charset="0"/>
              </a:rPr>
              <a:t>do 3 pracovních dnů od doručení </a:t>
            </a:r>
            <a:r>
              <a:rPr lang="cs-CZ" b="1" u="sng" dirty="0" smtClean="0">
                <a:latin typeface="Century" panose="02040604050505020304" pitchFamily="18" charset="0"/>
              </a:rPr>
              <a:t>rozhodnutí.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latin typeface="Century" panose="020406040505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latin typeface="Century" panose="02040604050505020304" pitchFamily="18" charset="0"/>
              </a:rPr>
              <a:t> </a:t>
            </a:r>
            <a:r>
              <a:rPr lang="cs-CZ" dirty="0" smtClean="0">
                <a:latin typeface="Century" panose="02040604050505020304" pitchFamily="18" charset="0"/>
              </a:rPr>
              <a:t>     Platí </a:t>
            </a:r>
            <a:r>
              <a:rPr lang="cs-CZ" dirty="0">
                <a:latin typeface="Century" panose="02040604050505020304" pitchFamily="18" charset="0"/>
              </a:rPr>
              <a:t>pro školy </a:t>
            </a:r>
            <a:r>
              <a:rPr lang="cs-CZ" b="1" dirty="0">
                <a:latin typeface="Century" panose="02040604050505020304" pitchFamily="18" charset="0"/>
              </a:rPr>
              <a:t>všech zřizovatelů</a:t>
            </a:r>
            <a:r>
              <a:rPr lang="cs-CZ" dirty="0" smtClean="0"/>
              <a:t>. (30 dnů na vyřízení)</a:t>
            </a:r>
            <a:endParaRPr lang="cs-CZ" dirty="0"/>
          </a:p>
          <a:p>
            <a:pPr marL="0" indent="0">
              <a:spcBef>
                <a:spcPts val="0"/>
              </a:spcBef>
              <a:buNone/>
            </a:pPr>
            <a:endParaRPr lang="cs-CZ" b="1" u="sng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50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Century" panose="02040604050505020304" pitchFamily="18" charset="0"/>
              </a:rPr>
              <a:t>Zápisový lístek § 60g</a:t>
            </a:r>
            <a:br>
              <a:rPr lang="cs-CZ" sz="3600" b="1" dirty="0">
                <a:latin typeface="Century" panose="02040604050505020304" pitchFamily="18" charset="0"/>
              </a:rPr>
            </a:br>
            <a:endParaRPr lang="cs-CZ" sz="3600" dirty="0">
              <a:latin typeface="Century" panose="020406040505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cs-CZ" u="sng" dirty="0" smtClean="0">
                <a:latin typeface="Century" panose="02040604050505020304" pitchFamily="18" charset="0"/>
              </a:rPr>
              <a:t>K</a:t>
            </a:r>
            <a:r>
              <a:rPr lang="cs-CZ" u="sng" dirty="0">
                <a:latin typeface="Century" panose="02040604050505020304" pitchFamily="18" charset="0"/>
              </a:rPr>
              <a:t> čemu slouží zápisový lístek:</a:t>
            </a:r>
          </a:p>
          <a:p>
            <a:pPr algn="just"/>
            <a:r>
              <a:rPr lang="cs-CZ" dirty="0">
                <a:latin typeface="Century" panose="02040604050505020304" pitchFamily="18" charset="0"/>
              </a:rPr>
              <a:t>Zápisový lístek slouží</a:t>
            </a:r>
            <a:r>
              <a:rPr lang="cs-CZ" i="1" dirty="0">
                <a:latin typeface="Century" panose="02040604050505020304" pitchFamily="18" charset="0"/>
              </a:rPr>
              <a:t> </a:t>
            </a:r>
            <a:r>
              <a:rPr lang="cs-CZ" dirty="0">
                <a:latin typeface="Century" panose="02040604050505020304" pitchFamily="18" charset="0"/>
              </a:rPr>
              <a:t>k potvrzení úmyslu uchazeče stát se   žákem příslušného oboru vzdělání na dané střední škole.</a:t>
            </a:r>
          </a:p>
          <a:p>
            <a:pPr algn="just"/>
            <a:endParaRPr lang="cs-CZ" dirty="0">
              <a:latin typeface="Century" panose="02040604050505020304" pitchFamily="18" charset="0"/>
            </a:endParaRPr>
          </a:p>
          <a:p>
            <a:pPr algn="just"/>
            <a:r>
              <a:rPr lang="cs-CZ" dirty="0">
                <a:latin typeface="Century" panose="02040604050505020304" pitchFamily="18" charset="0"/>
              </a:rPr>
              <a:t>Každý uchazeč o vzdělání ve střední škole obdrží </a:t>
            </a:r>
            <a:r>
              <a:rPr lang="cs-CZ" b="1" u="sng" dirty="0" smtClean="0">
                <a:latin typeface="Century" panose="02040604050505020304" pitchFamily="18" charset="0"/>
              </a:rPr>
              <a:t>jeden </a:t>
            </a:r>
            <a:r>
              <a:rPr lang="cs-CZ" b="1" u="sng" dirty="0">
                <a:latin typeface="Century" panose="02040604050505020304" pitchFamily="18" charset="0"/>
              </a:rPr>
              <a:t>zápisový lístek</a:t>
            </a:r>
            <a:r>
              <a:rPr lang="cs-CZ" u="sng" dirty="0" smtClean="0">
                <a:latin typeface="Century" panose="02040604050505020304" pitchFamily="18" charset="0"/>
              </a:rPr>
              <a:t>.  </a:t>
            </a:r>
            <a:r>
              <a:rPr lang="cs-CZ" dirty="0" smtClean="0">
                <a:latin typeface="Century" panose="02040604050505020304" pitchFamily="18" charset="0"/>
              </a:rPr>
              <a:t>Uchazeč</a:t>
            </a:r>
            <a:r>
              <a:rPr lang="cs-CZ" dirty="0">
                <a:latin typeface="Century" panose="02040604050505020304" pitchFamily="18" charset="0"/>
              </a:rPr>
              <a:t>, který </a:t>
            </a:r>
            <a:r>
              <a:rPr lang="cs-CZ" u="sng" dirty="0">
                <a:latin typeface="Century" panose="02040604050505020304" pitchFamily="18" charset="0"/>
              </a:rPr>
              <a:t>je žákem ZŠ</a:t>
            </a:r>
            <a:r>
              <a:rPr lang="cs-CZ" dirty="0">
                <a:latin typeface="Century" panose="02040604050505020304" pitchFamily="18" charset="0"/>
              </a:rPr>
              <a:t>, obdrží zápisový lístek </a:t>
            </a:r>
            <a:r>
              <a:rPr lang="cs-CZ" u="sng" dirty="0">
                <a:latin typeface="Century" panose="02040604050505020304" pitchFamily="18" charset="0"/>
              </a:rPr>
              <a:t>na této základní škole</a:t>
            </a:r>
            <a:r>
              <a:rPr lang="cs-CZ" dirty="0">
                <a:latin typeface="Century" panose="02040604050505020304" pitchFamily="18" charset="0"/>
              </a:rPr>
              <a:t> (do 15. března).</a:t>
            </a:r>
          </a:p>
          <a:p>
            <a:pPr lvl="0" algn="just"/>
            <a:r>
              <a:rPr lang="cs-CZ" u="sng" dirty="0" smtClean="0">
                <a:latin typeface="Century" panose="02040604050505020304" pitchFamily="18" charset="0"/>
              </a:rPr>
              <a:t>Povinnost </a:t>
            </a:r>
            <a:r>
              <a:rPr lang="cs-CZ" u="sng" dirty="0">
                <a:latin typeface="Century" panose="02040604050505020304" pitchFamily="18" charset="0"/>
              </a:rPr>
              <a:t>odevzdat zápisový lístek se </a:t>
            </a:r>
            <a:r>
              <a:rPr lang="cs-CZ" u="sng" dirty="0" smtClean="0">
                <a:latin typeface="Century" panose="02040604050505020304" pitchFamily="18" charset="0"/>
              </a:rPr>
              <a:t>vztahuje</a:t>
            </a:r>
            <a:r>
              <a:rPr lang="cs-CZ" u="sng" dirty="0">
                <a:solidFill>
                  <a:schemeClr val="accent4"/>
                </a:solidFill>
                <a:latin typeface="Century" panose="02040604050505020304" pitchFamily="18" charset="0"/>
              </a:rPr>
              <a:t> </a:t>
            </a:r>
            <a:r>
              <a:rPr lang="cs-CZ" b="1" dirty="0" smtClean="0">
                <a:latin typeface="Century" panose="02040604050505020304" pitchFamily="18" charset="0"/>
              </a:rPr>
              <a:t>pouze</a:t>
            </a:r>
            <a:r>
              <a:rPr lang="cs-CZ" dirty="0" smtClean="0">
                <a:latin typeface="Century" panose="02040604050505020304" pitchFamily="18" charset="0"/>
              </a:rPr>
              <a:t> </a:t>
            </a:r>
            <a:r>
              <a:rPr lang="cs-CZ" dirty="0">
                <a:latin typeface="Century" panose="02040604050505020304" pitchFamily="18" charset="0"/>
              </a:rPr>
              <a:t>na uchazeče o </a:t>
            </a:r>
            <a:r>
              <a:rPr lang="cs-CZ" b="1" dirty="0">
                <a:latin typeface="Century" panose="02040604050505020304" pitchFamily="18" charset="0"/>
              </a:rPr>
              <a:t>denní formu </a:t>
            </a:r>
            <a:r>
              <a:rPr lang="cs-CZ" b="1" dirty="0" smtClean="0">
                <a:latin typeface="Century" panose="02040604050505020304" pitchFamily="18" charset="0"/>
              </a:rPr>
              <a:t>studia.</a:t>
            </a:r>
            <a:endParaRPr lang="cs-CZ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48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lvl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b="1" u="sng" dirty="0">
                <a:latin typeface="Century" panose="02040604050505020304" pitchFamily="18" charset="0"/>
                <a:ea typeface="Calibri" pitchFamily="34" charset="0"/>
                <a:cs typeface="Calibri" pitchFamily="34" charset="0"/>
              </a:rPr>
              <a:t>Postup při odevzdávání zápisového lístku:</a:t>
            </a:r>
          </a:p>
          <a:p>
            <a:pPr lvl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cs-CZ" b="1" dirty="0">
              <a:latin typeface="Century" panose="02040604050505020304" pitchFamily="18" charset="0"/>
              <a:cs typeface="Arial" pitchFamily="34" charset="0"/>
            </a:endParaRPr>
          </a:p>
          <a:p>
            <a:pPr lvl="0" algn="just" ea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dirty="0">
                <a:latin typeface="Century" panose="02040604050505020304" pitchFamily="18" charset="0"/>
              </a:rPr>
              <a:t>Svůj úmysl vzdělávat se v dané střední škole potvrdí uchazeč nebo zákonný zástupce odevzdáním ZL řediteli školy nejpozději </a:t>
            </a:r>
            <a:r>
              <a:rPr lang="cs-CZ" b="1" u="sng" dirty="0">
                <a:latin typeface="Century" panose="02040604050505020304" pitchFamily="18" charset="0"/>
              </a:rPr>
              <a:t>do 10 pracovních dnů </a:t>
            </a:r>
            <a:r>
              <a:rPr lang="cs-CZ" dirty="0">
                <a:latin typeface="Century" panose="02040604050505020304" pitchFamily="18" charset="0"/>
              </a:rPr>
              <a:t>ode dne oznámení - zveřejnění rozhodnutí. </a:t>
            </a:r>
            <a:r>
              <a:rPr lang="cs-CZ" b="1" dirty="0">
                <a:latin typeface="Century" panose="02040604050505020304" pitchFamily="18" charset="0"/>
              </a:rPr>
              <a:t>U uchazečů s „ústavní výchovou“ může potvrdit ředitel příslušného zařízení.</a:t>
            </a:r>
          </a:p>
          <a:p>
            <a:pPr lvl="0" algn="just" ea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</a:pPr>
            <a:endParaRPr lang="cs-CZ" dirty="0">
              <a:latin typeface="Century" panose="02040604050505020304" pitchFamily="18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b="1" dirty="0">
                <a:latin typeface="Century" panose="02040604050505020304" pitchFamily="18" charset="0"/>
              </a:rPr>
              <a:t>ZL se také považuje za </a:t>
            </a:r>
            <a:r>
              <a:rPr lang="cs-CZ" b="1" u="sng" dirty="0">
                <a:latin typeface="Century" panose="02040604050505020304" pitchFamily="18" charset="0"/>
              </a:rPr>
              <a:t>včas</a:t>
            </a:r>
            <a:r>
              <a:rPr lang="cs-CZ" b="1" dirty="0">
                <a:latin typeface="Century" panose="02040604050505020304" pitchFamily="18" charset="0"/>
              </a:rPr>
              <a:t> odevzdaný, pokud byl v této lhůtě </a:t>
            </a:r>
            <a:r>
              <a:rPr lang="cs-CZ" b="1" u="sng" dirty="0">
                <a:latin typeface="Century" panose="02040604050505020304" pitchFamily="18" charset="0"/>
              </a:rPr>
              <a:t>předán k přepravě provozovateli poštovních služeb</a:t>
            </a:r>
            <a:r>
              <a:rPr lang="cs-CZ" b="1" dirty="0">
                <a:latin typeface="Century" panose="02040604050505020304" pitchFamily="18" charset="0"/>
              </a:rPr>
              <a:t>.</a:t>
            </a:r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Century" panose="02040604050505020304" pitchFamily="18" charset="0"/>
              </a:rPr>
              <a:t>Zápisový lístek § 60g</a:t>
            </a:r>
            <a:br>
              <a:rPr lang="cs-CZ" sz="3600" b="1" dirty="0">
                <a:latin typeface="Century" panose="02040604050505020304" pitchFamily="18" charset="0"/>
              </a:rPr>
            </a:br>
            <a:endParaRPr lang="cs-CZ" sz="36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87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457200" lvl="1" indent="-457200"/>
            <a:r>
              <a:rPr lang="cs-CZ" sz="2800" dirty="0">
                <a:latin typeface="Century" panose="02040604050505020304" pitchFamily="18" charset="0"/>
              </a:rPr>
              <a:t>Zápisový lístek </a:t>
            </a:r>
            <a:r>
              <a:rPr lang="cs-CZ" sz="2800" b="1" u="sng" dirty="0">
                <a:latin typeface="Century" panose="02040604050505020304" pitchFamily="18" charset="0"/>
              </a:rPr>
              <a:t>lze uplatnit jen jednou</a:t>
            </a:r>
            <a:r>
              <a:rPr lang="cs-CZ" sz="2800" dirty="0">
                <a:latin typeface="Century" panose="02040604050505020304" pitchFamily="18" charset="0"/>
              </a:rPr>
              <a:t>, nelze ho vzít zpět. </a:t>
            </a:r>
          </a:p>
          <a:p>
            <a:pPr marL="457200" lvl="1" indent="-457200"/>
            <a:endParaRPr lang="cs-CZ" sz="2800" dirty="0">
              <a:latin typeface="Century" panose="02040604050505020304" pitchFamily="18" charset="0"/>
            </a:endParaRPr>
          </a:p>
          <a:p>
            <a:pPr marL="457200" lvl="1" indent="-457200"/>
            <a:r>
              <a:rPr lang="cs-CZ" sz="2800" b="1" u="sng" dirty="0">
                <a:latin typeface="Century" panose="02040604050505020304" pitchFamily="18" charset="0"/>
              </a:rPr>
              <a:t>To neplatí v případě</a:t>
            </a:r>
            <a:r>
              <a:rPr lang="cs-CZ" sz="2800" b="1" dirty="0">
                <a:latin typeface="Century" panose="02040604050505020304" pitchFamily="18" charset="0"/>
              </a:rPr>
              <a:t>  kdy</a:t>
            </a:r>
            <a:r>
              <a:rPr lang="cs-CZ" sz="2800" dirty="0">
                <a:latin typeface="Century" panose="02040604050505020304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cs-CZ" sz="2800" dirty="0" smtClean="0">
                <a:latin typeface="Century" panose="02040604050505020304" pitchFamily="18" charset="0"/>
              </a:rPr>
              <a:t>uchazeč </a:t>
            </a:r>
            <a:r>
              <a:rPr lang="cs-CZ" sz="2800" dirty="0">
                <a:latin typeface="Century" panose="02040604050505020304" pitchFamily="18" charset="0"/>
              </a:rPr>
              <a:t>chce uplatnit zápisový lístek v rámci přijímacího řízení, kde byl přijat na </a:t>
            </a:r>
            <a:r>
              <a:rPr lang="cs-CZ" sz="2800" b="1" dirty="0">
                <a:latin typeface="Century" panose="02040604050505020304" pitchFamily="18" charset="0"/>
              </a:rPr>
              <a:t>základě odvolání.</a:t>
            </a:r>
          </a:p>
          <a:p>
            <a:pPr marL="457200" lvl="1" indent="-457200"/>
            <a:endParaRPr lang="cs-CZ" sz="2800" b="1" dirty="0">
              <a:latin typeface="Century" panose="02040604050505020304" pitchFamily="18" charset="0"/>
            </a:endParaRPr>
          </a:p>
          <a:p>
            <a:pPr marL="457200" lvl="1" indent="0">
              <a:buNone/>
            </a:pPr>
            <a:r>
              <a:rPr lang="cs-CZ" sz="2800" dirty="0" smtClean="0">
                <a:latin typeface="Century" panose="02040604050505020304" pitchFamily="18" charset="0"/>
              </a:rPr>
              <a:t>uchazeč </a:t>
            </a:r>
            <a:r>
              <a:rPr lang="cs-CZ" sz="2800" b="1" dirty="0">
                <a:latin typeface="Century" panose="02040604050505020304" pitchFamily="18" charset="0"/>
              </a:rPr>
              <a:t>již uplatnil ZL na některý  z oborů s talentovou zkouškou</a:t>
            </a:r>
            <a:r>
              <a:rPr lang="cs-CZ" sz="2800" dirty="0">
                <a:latin typeface="Century" panose="02040604050505020304" pitchFamily="18" charset="0"/>
              </a:rPr>
              <a:t> a následně byl přijat na „klasickou“ střední školu.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Century" panose="02040604050505020304" pitchFamily="18" charset="0"/>
              </a:rPr>
              <a:t>Zápisový lístek § 60g</a:t>
            </a:r>
            <a:br>
              <a:rPr lang="cs-CZ" sz="3600" b="1" dirty="0">
                <a:latin typeface="Century" panose="02040604050505020304" pitchFamily="18" charset="0"/>
              </a:rPr>
            </a:br>
            <a:endParaRPr lang="cs-CZ" sz="36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b="1" u="sng" dirty="0">
                <a:latin typeface="Century" panose="02040604050505020304" pitchFamily="18" charset="0"/>
              </a:rPr>
              <a:t>Náhradní</a:t>
            </a:r>
            <a:r>
              <a:rPr lang="cs-CZ" b="1" dirty="0">
                <a:latin typeface="Century" panose="02040604050505020304" pitchFamily="18" charset="0"/>
              </a:rPr>
              <a:t> zápisový lístek vydává orgán, který jej vydal.</a:t>
            </a:r>
          </a:p>
          <a:p>
            <a:endParaRPr lang="cs-CZ" dirty="0">
              <a:latin typeface="Century" panose="02040604050505020304" pitchFamily="18" charset="0"/>
            </a:endParaRPr>
          </a:p>
          <a:p>
            <a:r>
              <a:rPr lang="cs-CZ" dirty="0">
                <a:latin typeface="Century" panose="02040604050505020304" pitchFamily="18" charset="0"/>
              </a:rPr>
              <a:t>Na základě písemné žádosti. </a:t>
            </a:r>
          </a:p>
          <a:p>
            <a:r>
              <a:rPr lang="cs-CZ" dirty="0">
                <a:latin typeface="Century" panose="02040604050505020304" pitchFamily="18" charset="0"/>
              </a:rPr>
              <a:t>Čestné prohlášení, že nebyl a nebude ZL uplatněn. </a:t>
            </a:r>
          </a:p>
          <a:p>
            <a:r>
              <a:rPr lang="cs-CZ" dirty="0">
                <a:latin typeface="Century" panose="02040604050505020304" pitchFamily="18" charset="0"/>
              </a:rPr>
              <a:t>Podpis uchazeče a zákonného zástupce nezletilého.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Century" panose="02040604050505020304" pitchFamily="18" charset="0"/>
              </a:rPr>
              <a:t>Zápisový lístek § 60g</a:t>
            </a:r>
            <a:br>
              <a:rPr lang="cs-CZ" sz="3600" b="1" dirty="0">
                <a:latin typeface="Century" panose="02040604050505020304" pitchFamily="18" charset="0"/>
              </a:rPr>
            </a:br>
            <a:endParaRPr lang="cs-CZ" sz="36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99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4000" b="1" dirty="0" smtClean="0">
                <a:latin typeface="Century" panose="02040604050505020304" pitchFamily="18" charset="0"/>
              </a:rPr>
              <a:t/>
            </a:r>
            <a:br>
              <a:rPr lang="cs-CZ" sz="4000" b="1" dirty="0" smtClean="0">
                <a:latin typeface="Century" panose="02040604050505020304" pitchFamily="18" charset="0"/>
              </a:rPr>
            </a:br>
            <a:r>
              <a:rPr lang="cs-CZ" sz="4000" b="1" dirty="0" smtClean="0">
                <a:latin typeface="Century" panose="02040604050505020304" pitchFamily="18" charset="0"/>
              </a:rPr>
              <a:t>Informační </a:t>
            </a:r>
            <a:r>
              <a:rPr lang="cs-CZ" sz="4000" b="1" dirty="0">
                <a:latin typeface="Century" panose="02040604050505020304" pitchFamily="18" charset="0"/>
              </a:rPr>
              <a:t>zdroje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601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buSzPct val="75000"/>
            </a:pPr>
            <a:r>
              <a:rPr lang="cs-CZ" sz="2400" b="1" dirty="0">
                <a:latin typeface="Century" panose="02040604050505020304" pitchFamily="18" charset="0"/>
              </a:rPr>
              <a:t>Informační a vzdělávací portál Zlínského kraje </a:t>
            </a:r>
            <a:r>
              <a:rPr lang="cs-CZ" sz="2400" dirty="0">
                <a:solidFill>
                  <a:srgbClr val="FF0000"/>
                </a:solidFill>
                <a:latin typeface="Century" panose="02040604050505020304" pitchFamily="18" charset="0"/>
                <a:hlinkClick r:id="rId2"/>
              </a:rPr>
              <a:t>www.zkola.cz</a:t>
            </a:r>
            <a:endParaRPr lang="cs-CZ" sz="2400" dirty="0">
              <a:solidFill>
                <a:srgbClr val="FF0000"/>
              </a:solidFill>
              <a:latin typeface="Century" panose="02040604050505020304" pitchFamily="18" charset="0"/>
            </a:endParaRPr>
          </a:p>
          <a:p>
            <a:pPr marL="1084263" lvl="0" indent="-457200"/>
            <a:r>
              <a:rPr lang="cs-CZ" sz="2400" dirty="0">
                <a:latin typeface="Century" panose="02040604050505020304" pitchFamily="18" charset="0"/>
              </a:rPr>
              <a:t>Kalendář dnů otevřených dveří;</a:t>
            </a:r>
          </a:p>
          <a:p>
            <a:pPr marL="1084263" lvl="0" indent="-457200" algn="just"/>
            <a:r>
              <a:rPr lang="cs-CZ" sz="2400" dirty="0">
                <a:latin typeface="Century" panose="02040604050505020304" pitchFamily="18" charset="0"/>
              </a:rPr>
              <a:t>Elektronická publikace „Kam na školu ve Zlínském kraji“;</a:t>
            </a:r>
          </a:p>
          <a:p>
            <a:pPr marL="1084263" lvl="0" indent="-457200" algn="just"/>
            <a:r>
              <a:rPr lang="cs-CZ" sz="2400" dirty="0">
                <a:latin typeface="Century" panose="02040604050505020304" pitchFamily="18" charset="0"/>
              </a:rPr>
              <a:t>Podpora řemesel v odborném školství;</a:t>
            </a:r>
          </a:p>
          <a:p>
            <a:pPr marL="1084263" lvl="0" indent="-457200" algn="just"/>
            <a:r>
              <a:rPr lang="cs-CZ" sz="2400" dirty="0">
                <a:latin typeface="Century" panose="02040604050505020304" pitchFamily="18" charset="0"/>
              </a:rPr>
              <a:t>2. a další kola přijímacího řízení;</a:t>
            </a:r>
          </a:p>
          <a:p>
            <a:pPr marL="1084263" indent="-457200" algn="just"/>
            <a:r>
              <a:rPr lang="cs-CZ" sz="2400" dirty="0">
                <a:latin typeface="Century" panose="02040604050505020304" pitchFamily="18" charset="0"/>
              </a:rPr>
              <a:t>Burza škol </a:t>
            </a:r>
            <a:r>
              <a:rPr lang="cs-CZ" sz="2400" dirty="0" smtClean="0">
                <a:latin typeface="Century" panose="02040604050505020304" pitchFamily="18" charset="0"/>
                <a:hlinkClick r:id="rId3"/>
              </a:rPr>
              <a:t>www.burzaskol.cz</a:t>
            </a:r>
            <a:endParaRPr lang="cs-CZ" sz="2400" dirty="0">
              <a:latin typeface="Century" panose="02040604050505020304" pitchFamily="18" charset="0"/>
            </a:endParaRPr>
          </a:p>
          <a:p>
            <a:r>
              <a:rPr lang="cs-CZ" sz="2400" dirty="0">
                <a:latin typeface="Century" panose="02040604050505020304" pitchFamily="18" charset="0"/>
              </a:rPr>
              <a:t>V oblasti přijímacího řízení </a:t>
            </a:r>
            <a:r>
              <a:rPr lang="cs-CZ" sz="2400" b="1" dirty="0">
                <a:latin typeface="Century" panose="02040604050505020304" pitchFamily="18" charset="0"/>
              </a:rPr>
              <a:t>doporučujeme dále sledovat</a:t>
            </a:r>
            <a:r>
              <a:rPr lang="cs-CZ" sz="2400" dirty="0">
                <a:latin typeface="Century" panose="02040604050505020304" pitchFamily="18" charset="0"/>
              </a:rPr>
              <a:t>:</a:t>
            </a:r>
            <a:endParaRPr lang="cs-CZ" sz="2400" b="1" dirty="0">
              <a:solidFill>
                <a:schemeClr val="hlink"/>
              </a:solidFill>
              <a:latin typeface="Century" panose="02040604050505020304" pitchFamily="18" charset="0"/>
            </a:endParaRPr>
          </a:p>
          <a:p>
            <a:pPr marL="1084263" indent="-457200"/>
            <a:r>
              <a:rPr lang="cs-CZ" sz="2400" dirty="0">
                <a:latin typeface="Century" panose="02040604050505020304" pitchFamily="18" charset="0"/>
              </a:rPr>
              <a:t>sekci Přehled školských předpisů/ zákony, vyhlášky a nařízení vlády na </a:t>
            </a:r>
            <a:r>
              <a:rPr lang="cs-CZ" sz="2400" dirty="0">
                <a:latin typeface="Century" panose="02040604050505020304" pitchFamily="18" charset="0"/>
                <a:hlinkClick r:id="rId2"/>
              </a:rPr>
              <a:t>www.zkola.cz</a:t>
            </a:r>
            <a:r>
              <a:rPr lang="cs-CZ" sz="2400" dirty="0">
                <a:latin typeface="Century" panose="02040604050505020304" pitchFamily="18" charset="0"/>
              </a:rPr>
              <a:t> ;</a:t>
            </a:r>
          </a:p>
          <a:p>
            <a:pPr marL="1084263" indent="-457200"/>
            <a:r>
              <a:rPr lang="cs-CZ" sz="2400" dirty="0">
                <a:latin typeface="Century" panose="02040604050505020304" pitchFamily="18" charset="0"/>
              </a:rPr>
              <a:t>www jednotlivých středních </a:t>
            </a:r>
            <a:r>
              <a:rPr lang="cs-CZ" sz="2400" dirty="0" smtClean="0">
                <a:latin typeface="Century" panose="02040604050505020304" pitchFamily="18" charset="0"/>
              </a:rPr>
              <a:t>škol; </a:t>
            </a:r>
            <a:r>
              <a:rPr lang="cs-CZ" sz="2400" dirty="0" smtClean="0">
                <a:latin typeface="Century" panose="02040604050505020304" pitchFamily="18" charset="0"/>
                <a:hlinkClick r:id="rId4"/>
              </a:rPr>
              <a:t>www.msmt.cz</a:t>
            </a:r>
            <a:endParaRPr lang="cs-CZ" sz="2400" dirty="0">
              <a:latin typeface="Century" panose="02040604050505020304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798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Century" panose="02040604050505020304" pitchFamily="18" charset="0"/>
              </a:rPr>
              <a:t>Podpora odborného vzdělávání</a:t>
            </a:r>
            <a:endParaRPr lang="cs-CZ" sz="3600" dirty="0">
              <a:latin typeface="Century" panose="020406040505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69625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pPr marL="0" lvl="0" indent="0" algn="ctr">
              <a:buNone/>
            </a:pPr>
            <a:r>
              <a:rPr lang="cs-CZ" dirty="0">
                <a:latin typeface="Century" panose="02040604050505020304" pitchFamily="18" charset="0"/>
              </a:rPr>
              <a:t>„</a:t>
            </a:r>
            <a:r>
              <a:rPr lang="cs-CZ" u="sng" dirty="0">
                <a:latin typeface="Century" panose="02040604050505020304" pitchFamily="18" charset="0"/>
              </a:rPr>
              <a:t>Podpora řemesel v odborné školství“</a:t>
            </a:r>
          </a:p>
          <a:p>
            <a:pPr lvl="0" algn="just"/>
            <a:r>
              <a:rPr lang="cs-CZ" dirty="0">
                <a:latin typeface="Century" panose="02040604050505020304" pitchFamily="18" charset="0"/>
              </a:rPr>
              <a:t>Zařazeno celkem 16 oborů (převážně stavební a strojírenské obory). </a:t>
            </a:r>
          </a:p>
          <a:p>
            <a:pPr marL="0" lvl="0" indent="0" algn="just">
              <a:buNone/>
            </a:pPr>
            <a:r>
              <a:rPr lang="cs-CZ" dirty="0" smtClean="0">
                <a:latin typeface="Century" panose="02040604050505020304" pitchFamily="18" charset="0"/>
              </a:rPr>
              <a:t>       </a:t>
            </a:r>
            <a:r>
              <a:rPr lang="cs-CZ" u="sng" dirty="0" smtClean="0">
                <a:latin typeface="Century" panose="02040604050505020304" pitchFamily="18" charset="0"/>
              </a:rPr>
              <a:t>Od </a:t>
            </a:r>
            <a:r>
              <a:rPr lang="cs-CZ" u="sng" dirty="0">
                <a:latin typeface="Century" panose="02040604050505020304" pitchFamily="18" charset="0"/>
              </a:rPr>
              <a:t>školního roku 2018/2019  celkem 19 oborů</a:t>
            </a:r>
          </a:p>
          <a:p>
            <a:pPr marL="0" lvl="0" indent="0" algn="just">
              <a:buNone/>
            </a:pPr>
            <a:r>
              <a:rPr lang="cs-CZ" dirty="0">
                <a:latin typeface="Century" panose="02040604050505020304" pitchFamily="18" charset="0"/>
              </a:rPr>
              <a:t>    </a:t>
            </a:r>
            <a:r>
              <a:rPr lang="cs-CZ" dirty="0" smtClean="0">
                <a:latin typeface="Century" panose="02040604050505020304" pitchFamily="18" charset="0"/>
              </a:rPr>
              <a:t>   </a:t>
            </a:r>
            <a:r>
              <a:rPr lang="cs-CZ" u="sng" dirty="0" smtClean="0">
                <a:latin typeface="Century" panose="02040604050505020304" pitchFamily="18" charset="0"/>
              </a:rPr>
              <a:t>(</a:t>
            </a:r>
            <a:r>
              <a:rPr lang="cs-CZ" u="sng" dirty="0">
                <a:latin typeface="Century" panose="02040604050505020304" pitchFamily="18" charset="0"/>
              </a:rPr>
              <a:t>Truhlář, Tiskař na polygrafických strojích, Knihař)</a:t>
            </a:r>
            <a:r>
              <a:rPr lang="cs-CZ" dirty="0">
                <a:latin typeface="Century" panose="02040604050505020304" pitchFamily="18" charset="0"/>
              </a:rPr>
              <a:t>	</a:t>
            </a:r>
          </a:p>
          <a:p>
            <a:pPr lvl="0" algn="just"/>
            <a:r>
              <a:rPr lang="cs-CZ" dirty="0">
                <a:latin typeface="Century" panose="02040604050505020304" pitchFamily="18" charset="0"/>
              </a:rPr>
              <a:t>Žáci obdrží finanční příspěvek z rozpočtu ZK:</a:t>
            </a:r>
          </a:p>
          <a:p>
            <a:pPr lvl="0" algn="just"/>
            <a:r>
              <a:rPr lang="cs-CZ" dirty="0">
                <a:latin typeface="Century" panose="02040604050505020304" pitchFamily="18" charset="0"/>
              </a:rPr>
              <a:t>    (při splnění stanovených podmínek)</a:t>
            </a:r>
          </a:p>
          <a:p>
            <a:pPr lvl="2" algn="just"/>
            <a:r>
              <a:rPr lang="cs-CZ" sz="2800" dirty="0">
                <a:latin typeface="Century" panose="02040604050505020304" pitchFamily="18" charset="0"/>
              </a:rPr>
              <a:t>1. roč. - 300 Kč/</a:t>
            </a:r>
            <a:r>
              <a:rPr lang="cs-CZ" sz="2800" dirty="0" err="1">
                <a:latin typeface="Century" panose="02040604050505020304" pitchFamily="18" charset="0"/>
              </a:rPr>
              <a:t>měs</a:t>
            </a:r>
            <a:r>
              <a:rPr lang="cs-CZ" sz="2800" dirty="0">
                <a:latin typeface="Century" panose="02040604050505020304" pitchFamily="18" charset="0"/>
              </a:rPr>
              <a:t>., za vyznamenání na konci roku 1 500Kč</a:t>
            </a:r>
          </a:p>
          <a:p>
            <a:pPr lvl="2" algn="just"/>
            <a:r>
              <a:rPr lang="cs-CZ" sz="2800" dirty="0">
                <a:latin typeface="Century" panose="02040604050505020304" pitchFamily="18" charset="0"/>
              </a:rPr>
              <a:t>2. roč. - 400 Kč/</a:t>
            </a:r>
            <a:r>
              <a:rPr lang="cs-CZ" sz="2800" dirty="0" err="1">
                <a:latin typeface="Century" panose="02040604050505020304" pitchFamily="18" charset="0"/>
              </a:rPr>
              <a:t>měs</a:t>
            </a:r>
            <a:r>
              <a:rPr lang="cs-CZ" sz="2800" dirty="0">
                <a:latin typeface="Century" panose="02040604050505020304" pitchFamily="18" charset="0"/>
              </a:rPr>
              <a:t>., za vyznamenání na konci roku 2 500Kč</a:t>
            </a:r>
          </a:p>
          <a:p>
            <a:pPr lvl="2" algn="just"/>
            <a:r>
              <a:rPr lang="cs-CZ" sz="2800" dirty="0">
                <a:latin typeface="Century" panose="02040604050505020304" pitchFamily="18" charset="0"/>
              </a:rPr>
              <a:t>3. roč. - 500 Kč/</a:t>
            </a:r>
            <a:r>
              <a:rPr lang="cs-CZ" sz="2800" dirty="0" err="1">
                <a:latin typeface="Century" panose="02040604050505020304" pitchFamily="18" charset="0"/>
              </a:rPr>
              <a:t>měs</a:t>
            </a:r>
            <a:r>
              <a:rPr lang="cs-CZ" sz="2800" dirty="0">
                <a:latin typeface="Century" panose="02040604050505020304" pitchFamily="18" charset="0"/>
              </a:rPr>
              <a:t>., za vyznamenání na konci roku 3 000Kč</a:t>
            </a:r>
          </a:p>
          <a:p>
            <a:pPr algn="just"/>
            <a:r>
              <a:rPr lang="cs-CZ" dirty="0">
                <a:latin typeface="Century" panose="02040604050505020304" pitchFamily="18" charset="0"/>
              </a:rPr>
              <a:t>Přehled podporovaných oborů a podmínky pro vyplácení příspěvků jsou uveřejněny na </a:t>
            </a:r>
            <a:r>
              <a:rPr lang="cs-CZ" dirty="0">
                <a:latin typeface="Century" panose="02040604050505020304" pitchFamily="18" charset="0"/>
                <a:hlinkClick r:id="rId2"/>
              </a:rPr>
              <a:t>www.zkola.cz</a:t>
            </a:r>
            <a:r>
              <a:rPr lang="cs-CZ" dirty="0">
                <a:latin typeface="Century" panose="02040604050505020304" pitchFamily="18" charset="0"/>
              </a:rPr>
              <a:t> v sekci „Podpora řemesel v odborném školství“.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0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cs-CZ" b="1" dirty="0" smtClean="0">
                <a:latin typeface="Century" panose="02040604050505020304" pitchFamily="18" charset="0"/>
              </a:rPr>
              <a:t>Závěr</a:t>
            </a:r>
            <a:endParaRPr lang="cs-CZ" b="1" dirty="0">
              <a:latin typeface="Century" panose="020406040505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 smtClean="0">
                <a:latin typeface="Century" panose="02040604050505020304" pitchFamily="18" charset="0"/>
              </a:rPr>
              <a:t> </a:t>
            </a:r>
            <a:endParaRPr lang="cs-CZ" sz="4800" dirty="0"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cs-CZ" sz="4800" dirty="0" smtClean="0">
                <a:latin typeface="Century" panose="02040604050505020304" pitchFamily="18" charset="0"/>
              </a:rPr>
              <a:t>Všem žákům přejeme hodně štěstí   při volbě střední školy i </a:t>
            </a:r>
          </a:p>
          <a:p>
            <a:pPr marL="0" indent="0" algn="ctr">
              <a:buNone/>
            </a:pPr>
            <a:r>
              <a:rPr lang="cs-CZ" sz="4800" dirty="0" smtClean="0">
                <a:latin typeface="Century" panose="02040604050505020304" pitchFamily="18" charset="0"/>
              </a:rPr>
              <a:t>u příjímacích zkoušek</a:t>
            </a:r>
            <a:r>
              <a:rPr lang="cs-CZ" sz="4800" smtClean="0">
                <a:latin typeface="Century" panose="02040604050505020304" pitchFamily="18" charset="0"/>
              </a:rPr>
              <a:t>! </a:t>
            </a:r>
            <a:endParaRPr lang="cs-CZ" sz="4800" dirty="0" smtClean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6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15636"/>
            <a:ext cx="9144000" cy="309432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dirty="0" smtClean="0">
                <a:latin typeface="Century Schoolbook" panose="02040604050505020304" pitchFamily="18" charset="0"/>
              </a:rPr>
              <a:t>POZOR! </a:t>
            </a:r>
            <a:br>
              <a:rPr lang="cs-CZ" dirty="0" smtClean="0">
                <a:latin typeface="Century Schoolbook" panose="02040604050505020304" pitchFamily="18" charset="0"/>
              </a:rPr>
            </a:br>
            <a:r>
              <a:rPr lang="cs-CZ" dirty="0" smtClean="0">
                <a:latin typeface="Century Schoolbook" panose="02040604050505020304" pitchFamily="18" charset="0"/>
              </a:rPr>
              <a:t>PŘIJÍMACÍ ZKOUŠKY JSOU ZA DVEŘMI!</a:t>
            </a:r>
            <a:endParaRPr lang="cs-CZ" dirty="0">
              <a:latin typeface="Century Schoolbook" panose="020406040505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1865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3600" b="1" dirty="0" smtClean="0">
                <a:latin typeface="Century Schoolbook" panose="02040604050505020304" pitchFamily="18" charset="0"/>
              </a:rPr>
              <a:t>RODIČE POZORNĚ ČTĚTE!!!</a:t>
            </a:r>
          </a:p>
          <a:p>
            <a:r>
              <a:rPr lang="cs-CZ" sz="3600" b="1" dirty="0" smtClean="0">
                <a:latin typeface="Century Schoolbook" panose="02040604050505020304" pitchFamily="18" charset="0"/>
              </a:rPr>
              <a:t>PŘIPOMÍNÁME INFORMACE </a:t>
            </a:r>
          </a:p>
          <a:p>
            <a:r>
              <a:rPr lang="cs-CZ" sz="3600" b="1" dirty="0" smtClean="0">
                <a:latin typeface="Century Schoolbook" panose="02040604050505020304" pitchFamily="18" charset="0"/>
              </a:rPr>
              <a:t>Z</a:t>
            </a:r>
            <a:r>
              <a:rPr lang="cs-CZ" sz="3600" b="1" dirty="0">
                <a:latin typeface="Century Schoolbook" panose="02040604050505020304" pitchFamily="18" charset="0"/>
              </a:rPr>
              <a:t> </a:t>
            </a:r>
            <a:r>
              <a:rPr lang="cs-CZ" sz="3600" b="1" dirty="0" smtClean="0">
                <a:latin typeface="Century Schoolbook" panose="02040604050505020304" pitchFamily="18" charset="0"/>
              </a:rPr>
              <a:t>ÚVODNÍ SCHŮZKY </a:t>
            </a:r>
          </a:p>
          <a:p>
            <a:r>
              <a:rPr lang="cs-CZ" sz="3600" b="1" dirty="0" smtClean="0">
                <a:latin typeface="Century Schoolbook" panose="02040604050505020304" pitchFamily="18" charset="0"/>
              </a:rPr>
              <a:t>PRO DEVÁŤÁKY:</a:t>
            </a:r>
            <a:endParaRPr lang="cs-CZ" sz="36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88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cs-CZ" b="1" dirty="0" smtClean="0">
                <a:latin typeface="Century" panose="02040604050505020304" pitchFamily="18" charset="0"/>
              </a:rPr>
              <a:t>Termíny jednotných přijímacích zkoušek</a:t>
            </a:r>
            <a:endParaRPr lang="cs-CZ" b="1" dirty="0">
              <a:latin typeface="Century" panose="020406040505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b="1" dirty="0">
                <a:latin typeface="Century" panose="02040604050505020304" pitchFamily="18" charset="0"/>
              </a:rPr>
              <a:t>1. termín: </a:t>
            </a:r>
            <a:r>
              <a:rPr lang="cs-CZ" b="1" dirty="0">
                <a:solidFill>
                  <a:srgbClr val="FF0000"/>
                </a:solidFill>
                <a:latin typeface="Century" panose="02040604050505020304" pitchFamily="18" charset="0"/>
              </a:rPr>
              <a:t>12. dubna 2018 </a:t>
            </a:r>
            <a:r>
              <a:rPr lang="cs-CZ" dirty="0">
                <a:latin typeface="Century" panose="02040604050505020304" pitchFamily="18" charset="0"/>
              </a:rPr>
              <a:t>(4leté </a:t>
            </a:r>
            <a:r>
              <a:rPr lang="cs-CZ" dirty="0" smtClean="0">
                <a:latin typeface="Century" panose="02040604050505020304" pitchFamily="18" charset="0"/>
              </a:rPr>
              <a:t>obory) </a:t>
            </a:r>
            <a:endParaRPr lang="cs-CZ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Century" panose="02040604050505020304" pitchFamily="18" charset="0"/>
              </a:rPr>
              <a:t>                    </a:t>
            </a:r>
            <a:r>
              <a:rPr lang="cs-CZ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13</a:t>
            </a:r>
            <a:r>
              <a:rPr lang="cs-CZ" b="1" dirty="0">
                <a:solidFill>
                  <a:srgbClr val="FF0000"/>
                </a:solidFill>
                <a:latin typeface="Century" panose="02040604050505020304" pitchFamily="18" charset="0"/>
              </a:rPr>
              <a:t>. dubna 2018 </a:t>
            </a:r>
            <a:r>
              <a:rPr lang="cs-CZ" dirty="0">
                <a:latin typeface="Century" panose="02040604050505020304" pitchFamily="18" charset="0"/>
              </a:rPr>
              <a:t>(6letá a 8letá gymnázia)</a:t>
            </a:r>
          </a:p>
          <a:p>
            <a:endParaRPr lang="cs-CZ" dirty="0">
              <a:latin typeface="Century" panose="02040604050505020304" pitchFamily="18" charset="0"/>
            </a:endParaRPr>
          </a:p>
          <a:p>
            <a:r>
              <a:rPr lang="cs-CZ" b="1" dirty="0">
                <a:latin typeface="Century" panose="02040604050505020304" pitchFamily="18" charset="0"/>
              </a:rPr>
              <a:t>2. termín: </a:t>
            </a:r>
            <a:r>
              <a:rPr lang="cs-CZ" b="1" dirty="0">
                <a:solidFill>
                  <a:srgbClr val="FF0000"/>
                </a:solidFill>
                <a:latin typeface="Century" panose="02040604050505020304" pitchFamily="18" charset="0"/>
              </a:rPr>
              <a:t>16. dubna 2018 </a:t>
            </a:r>
            <a:r>
              <a:rPr lang="cs-CZ" dirty="0">
                <a:latin typeface="Century" panose="02040604050505020304" pitchFamily="18" charset="0"/>
              </a:rPr>
              <a:t>(4leté </a:t>
            </a:r>
            <a:r>
              <a:rPr lang="cs-CZ" dirty="0" smtClean="0">
                <a:latin typeface="Century" panose="02040604050505020304" pitchFamily="18" charset="0"/>
              </a:rPr>
              <a:t>obory) </a:t>
            </a:r>
            <a:endParaRPr lang="cs-CZ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Century" panose="02040604050505020304" pitchFamily="18" charset="0"/>
              </a:rPr>
              <a:t>                   </a:t>
            </a:r>
            <a:r>
              <a:rPr lang="cs-CZ" dirty="0" smtClean="0">
                <a:latin typeface="Century" panose="02040604050505020304" pitchFamily="18" charset="0"/>
              </a:rPr>
              <a:t> </a:t>
            </a:r>
            <a:r>
              <a:rPr lang="cs-CZ" b="1" dirty="0">
                <a:solidFill>
                  <a:srgbClr val="FF0000"/>
                </a:solidFill>
                <a:latin typeface="Century" panose="02040604050505020304" pitchFamily="18" charset="0"/>
              </a:rPr>
              <a:t>17. dubna 2018 </a:t>
            </a:r>
            <a:r>
              <a:rPr lang="cs-CZ" dirty="0">
                <a:latin typeface="Century" panose="02040604050505020304" pitchFamily="18" charset="0"/>
              </a:rPr>
              <a:t>(6letá a 8letá gymnázia)</a:t>
            </a:r>
          </a:p>
          <a:p>
            <a:pPr marL="0" indent="0">
              <a:buNone/>
            </a:pPr>
            <a:r>
              <a:rPr lang="cs-CZ" dirty="0" smtClean="0">
                <a:latin typeface="Century" panose="02040604050505020304" pitchFamily="18" charset="0"/>
              </a:rPr>
              <a:t>                    </a:t>
            </a:r>
            <a:r>
              <a:rPr lang="cs-CZ" dirty="0">
                <a:latin typeface="Century" panose="02040604050505020304" pitchFamily="18" charset="0"/>
              </a:rPr>
              <a:t>		</a:t>
            </a:r>
          </a:p>
          <a:p>
            <a:r>
              <a:rPr lang="cs-CZ" b="1" dirty="0">
                <a:latin typeface="Century" panose="02040604050505020304" pitchFamily="18" charset="0"/>
              </a:rPr>
              <a:t>Náhradní termín </a:t>
            </a:r>
            <a:r>
              <a:rPr lang="cs-CZ" dirty="0">
                <a:latin typeface="Century" panose="02040604050505020304" pitchFamily="18" charset="0"/>
              </a:rPr>
              <a:t>(všechny obory vzdělání):</a:t>
            </a:r>
          </a:p>
          <a:p>
            <a:pPr marL="0" indent="0">
              <a:buNone/>
            </a:pPr>
            <a:r>
              <a:rPr lang="cs-CZ" dirty="0" smtClean="0">
                <a:latin typeface="Century" panose="02040604050505020304" pitchFamily="18" charset="0"/>
              </a:rPr>
              <a:t>	 </a:t>
            </a:r>
            <a:r>
              <a:rPr lang="cs-CZ" dirty="0">
                <a:latin typeface="Century" panose="02040604050505020304" pitchFamily="18" charset="0"/>
              </a:rPr>
              <a:t>1. termín: </a:t>
            </a:r>
            <a:r>
              <a:rPr lang="cs-CZ" b="1" dirty="0">
                <a:solidFill>
                  <a:schemeClr val="accent2"/>
                </a:solidFill>
                <a:latin typeface="Century" panose="02040604050505020304" pitchFamily="18" charset="0"/>
              </a:rPr>
              <a:t>10. května 2018</a:t>
            </a:r>
          </a:p>
          <a:p>
            <a:pPr marL="0" indent="0">
              <a:buNone/>
            </a:pPr>
            <a:r>
              <a:rPr lang="cs-CZ" dirty="0" smtClean="0">
                <a:latin typeface="Century" panose="02040604050505020304" pitchFamily="18" charset="0"/>
              </a:rPr>
              <a:t>	 </a:t>
            </a:r>
            <a:r>
              <a:rPr lang="cs-CZ" dirty="0">
                <a:latin typeface="Century" panose="02040604050505020304" pitchFamily="18" charset="0"/>
              </a:rPr>
              <a:t>2. termín: </a:t>
            </a:r>
            <a:r>
              <a:rPr lang="cs-CZ" b="1" dirty="0">
                <a:solidFill>
                  <a:srgbClr val="FF0000"/>
                </a:solidFill>
                <a:latin typeface="Century" panose="02040604050505020304" pitchFamily="18" charset="0"/>
              </a:rPr>
              <a:t>11. května 2018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1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cs-CZ" b="1" dirty="0">
                <a:latin typeface="Century" panose="02040604050505020304" pitchFamily="18" charset="0"/>
              </a:rPr>
              <a:t>Přihláška § 60a</a:t>
            </a:r>
            <a:br>
              <a:rPr lang="cs-CZ" b="1" dirty="0">
                <a:latin typeface="Century" panose="02040604050505020304" pitchFamily="18" charset="0"/>
              </a:rPr>
            </a:br>
            <a:endParaRPr lang="cs-CZ" dirty="0">
              <a:latin typeface="Century" panose="020406040505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algn="just" eaLnBrk="0" hangingPunct="0">
              <a:spcBef>
                <a:spcPts val="428"/>
              </a:spcBef>
              <a:buClr>
                <a:schemeClr val="folHlink"/>
              </a:buClr>
              <a:buSzPct val="90000"/>
            </a:pPr>
            <a:r>
              <a:rPr lang="cs-CZ" sz="2400" b="1" dirty="0">
                <a:latin typeface="Century" panose="02040604050505020304" pitchFamily="18" charset="0"/>
              </a:rPr>
              <a:t>Pro první kolo přijímacího řízení </a:t>
            </a:r>
            <a:r>
              <a:rPr lang="cs-CZ" sz="2400" dirty="0">
                <a:latin typeface="Century" panose="02040604050505020304" pitchFamily="18" charset="0"/>
              </a:rPr>
              <a:t>se podává přihláška na platném tiskopise (stanovuje MŠMT) </a:t>
            </a:r>
            <a:r>
              <a:rPr lang="cs-CZ" sz="2400" u="sng" dirty="0">
                <a:latin typeface="Century" panose="02040604050505020304" pitchFamily="18" charset="0"/>
              </a:rPr>
              <a:t>řediteli střední školy</a:t>
            </a:r>
            <a:r>
              <a:rPr lang="cs-CZ" sz="2400" dirty="0">
                <a:latin typeface="Century" panose="02040604050505020304" pitchFamily="18" charset="0"/>
              </a:rPr>
              <a:t>: </a:t>
            </a:r>
          </a:p>
          <a:p>
            <a:pPr lvl="1" algn="just" eaLnBrk="0" hangingPunct="0">
              <a:spcBef>
                <a:spcPts val="428"/>
              </a:spcBef>
              <a:buClr>
                <a:schemeClr val="folHlink"/>
              </a:buClr>
              <a:buSzPct val="55000"/>
            </a:pPr>
            <a:r>
              <a:rPr lang="cs-CZ" dirty="0">
                <a:latin typeface="Century" panose="02040604050505020304" pitchFamily="18" charset="0"/>
              </a:rPr>
              <a:t>u oborů </a:t>
            </a:r>
            <a:r>
              <a:rPr lang="cs-CZ" u="sng" dirty="0">
                <a:latin typeface="Century" panose="02040604050505020304" pitchFamily="18" charset="0"/>
              </a:rPr>
              <a:t>s talentovou zkouškou</a:t>
            </a:r>
            <a:r>
              <a:rPr lang="cs-CZ" dirty="0">
                <a:latin typeface="Century" panose="02040604050505020304" pitchFamily="18" charset="0"/>
              </a:rPr>
              <a:t> může uchazeč podat nejvýše </a:t>
            </a:r>
            <a:endParaRPr lang="cs-CZ" dirty="0" smtClean="0">
              <a:latin typeface="Century" panose="02040604050505020304" pitchFamily="18" charset="0"/>
            </a:endParaRPr>
          </a:p>
          <a:p>
            <a:pPr marL="457200" lvl="1" indent="0" algn="just" eaLnBrk="0" hangingPunct="0">
              <a:spcBef>
                <a:spcPts val="428"/>
              </a:spcBef>
              <a:buClr>
                <a:schemeClr val="folHlink"/>
              </a:buClr>
              <a:buSzPct val="55000"/>
              <a:buNone/>
            </a:pPr>
            <a:r>
              <a:rPr lang="cs-CZ" b="1" dirty="0">
                <a:latin typeface="Century" panose="02040604050505020304" pitchFamily="18" charset="0"/>
              </a:rPr>
              <a:t> </a:t>
            </a:r>
            <a:r>
              <a:rPr lang="cs-CZ" b="1" dirty="0" smtClean="0">
                <a:latin typeface="Century" panose="02040604050505020304" pitchFamily="18" charset="0"/>
              </a:rPr>
              <a:t>  2 </a:t>
            </a:r>
            <a:r>
              <a:rPr lang="cs-CZ" b="1" dirty="0">
                <a:latin typeface="Century" panose="02040604050505020304" pitchFamily="18" charset="0"/>
              </a:rPr>
              <a:t>přihlášky </a:t>
            </a:r>
            <a:r>
              <a:rPr lang="cs-CZ" dirty="0">
                <a:latin typeface="Century" panose="02040604050505020304" pitchFamily="18" charset="0"/>
              </a:rPr>
              <a:t>do </a:t>
            </a:r>
            <a:r>
              <a:rPr lang="cs-CZ" b="1" dirty="0">
                <a:latin typeface="Century" panose="02040604050505020304" pitchFamily="18" charset="0"/>
              </a:rPr>
              <a:t>30.</a:t>
            </a:r>
            <a:r>
              <a:rPr lang="cs-CZ" dirty="0">
                <a:latin typeface="Century" panose="02040604050505020304" pitchFamily="18" charset="0"/>
              </a:rPr>
              <a:t> </a:t>
            </a:r>
            <a:r>
              <a:rPr lang="cs-CZ" b="1" dirty="0">
                <a:latin typeface="Century" panose="02040604050505020304" pitchFamily="18" charset="0"/>
              </a:rPr>
              <a:t>listopadu 2017 </a:t>
            </a:r>
            <a:r>
              <a:rPr lang="cs-CZ" dirty="0">
                <a:latin typeface="Century" panose="02040604050505020304" pitchFamily="18" charset="0"/>
              </a:rPr>
              <a:t>(podáním přihlášky není </a:t>
            </a:r>
            <a:r>
              <a:rPr lang="cs-CZ" dirty="0" smtClean="0">
                <a:latin typeface="Century" panose="02040604050505020304" pitchFamily="18" charset="0"/>
              </a:rPr>
              <a:t>dotčeno</a:t>
            </a:r>
          </a:p>
          <a:p>
            <a:pPr marL="457200" lvl="1" indent="0" algn="just" eaLnBrk="0" hangingPunct="0">
              <a:spcBef>
                <a:spcPts val="428"/>
              </a:spcBef>
              <a:buClr>
                <a:schemeClr val="folHlink"/>
              </a:buClr>
              <a:buSzPct val="55000"/>
              <a:buNone/>
            </a:pPr>
            <a:r>
              <a:rPr lang="cs-CZ" dirty="0" smtClean="0">
                <a:latin typeface="Century" panose="02040604050505020304" pitchFamily="18" charset="0"/>
              </a:rPr>
              <a:t>   právo </a:t>
            </a:r>
            <a:r>
              <a:rPr lang="cs-CZ" dirty="0">
                <a:latin typeface="Century" panose="02040604050505020304" pitchFamily="18" charset="0"/>
              </a:rPr>
              <a:t>uchazeče podat přihlášku do oborů bez TZ</a:t>
            </a:r>
            <a:r>
              <a:rPr lang="cs-CZ" dirty="0" smtClean="0">
                <a:latin typeface="Century" panose="02040604050505020304" pitchFamily="18" charset="0"/>
              </a:rPr>
              <a:t>);</a:t>
            </a:r>
          </a:p>
          <a:p>
            <a:pPr lvl="1" algn="just" eaLnBrk="0" hangingPunct="0">
              <a:spcBef>
                <a:spcPts val="428"/>
              </a:spcBef>
              <a:buClr>
                <a:schemeClr val="folHlink"/>
              </a:buClr>
              <a:buSzPct val="55000"/>
            </a:pPr>
            <a:r>
              <a:rPr lang="cs-CZ" dirty="0" smtClean="0">
                <a:latin typeface="Century" panose="02040604050505020304" pitchFamily="18" charset="0"/>
              </a:rPr>
              <a:t>do </a:t>
            </a:r>
            <a:r>
              <a:rPr lang="cs-CZ" dirty="0">
                <a:latin typeface="Century" panose="02040604050505020304" pitchFamily="18" charset="0"/>
              </a:rPr>
              <a:t>oborů </a:t>
            </a:r>
            <a:r>
              <a:rPr lang="cs-CZ" u="sng" dirty="0">
                <a:latin typeface="Century" panose="02040604050505020304" pitchFamily="18" charset="0"/>
              </a:rPr>
              <a:t>bez talentové zkoušky</a:t>
            </a:r>
            <a:r>
              <a:rPr lang="cs-CZ" dirty="0">
                <a:latin typeface="Century" panose="02040604050505020304" pitchFamily="18" charset="0"/>
              </a:rPr>
              <a:t> může uchazeč podat nejvýše </a:t>
            </a:r>
            <a:endParaRPr lang="cs-CZ" dirty="0" smtClean="0">
              <a:latin typeface="Century" panose="02040604050505020304" pitchFamily="18" charset="0"/>
            </a:endParaRPr>
          </a:p>
          <a:p>
            <a:pPr marL="457200" lvl="1" indent="0" algn="just" eaLnBrk="0" hangingPunct="0">
              <a:spcBef>
                <a:spcPts val="428"/>
              </a:spcBef>
              <a:buClr>
                <a:schemeClr val="folHlink"/>
              </a:buClr>
              <a:buSzPct val="55000"/>
              <a:buNone/>
            </a:pPr>
            <a:r>
              <a:rPr lang="cs-CZ" b="1" dirty="0" smtClean="0">
                <a:latin typeface="Century" panose="02040604050505020304" pitchFamily="18" charset="0"/>
              </a:rPr>
              <a:t>   2 přihlášky</a:t>
            </a:r>
            <a:r>
              <a:rPr lang="cs-CZ" dirty="0" smtClean="0">
                <a:latin typeface="Century" panose="02040604050505020304" pitchFamily="18" charset="0"/>
              </a:rPr>
              <a:t> </a:t>
            </a:r>
            <a:r>
              <a:rPr lang="cs-CZ" dirty="0">
                <a:latin typeface="Century" panose="02040604050505020304" pitchFamily="18" charset="0"/>
              </a:rPr>
              <a:t>do </a:t>
            </a:r>
            <a:r>
              <a:rPr lang="cs-CZ" b="1" dirty="0">
                <a:latin typeface="Century" panose="02040604050505020304" pitchFamily="18" charset="0"/>
              </a:rPr>
              <a:t>1. března 2018. </a:t>
            </a:r>
          </a:p>
          <a:p>
            <a:pPr lvl="0" algn="just" eaLnBrk="0" hangingPunct="0">
              <a:spcBef>
                <a:spcPts val="428"/>
              </a:spcBef>
              <a:buClr>
                <a:schemeClr val="folHlink"/>
              </a:buClr>
              <a:buSzPct val="90000"/>
            </a:pPr>
            <a:r>
              <a:rPr lang="cs-CZ" sz="2400" dirty="0">
                <a:latin typeface="Century" panose="02040604050505020304" pitchFamily="18" charset="0"/>
              </a:rPr>
              <a:t>Součástí přihlášky - doklady stanovené vyhláškou, včetně posudku o splnění podmínek zdravotní způsobilosti a další dokumenty dle kritérií.</a:t>
            </a:r>
          </a:p>
          <a:p>
            <a:endParaRPr lang="cs-CZ" sz="24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29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smtClean="0">
                <a:latin typeface="Century" panose="02040604050505020304" pitchFamily="18" charset="0"/>
              </a:rPr>
              <a:t>Forma </a:t>
            </a:r>
            <a:r>
              <a:rPr lang="cs-CZ" sz="4000" b="1" dirty="0">
                <a:latin typeface="Century" panose="02040604050505020304" pitchFamily="18" charset="0"/>
              </a:rPr>
              <a:t>JPZ u uchazečů </a:t>
            </a:r>
            <a:br>
              <a:rPr lang="cs-CZ" sz="4000" b="1" dirty="0">
                <a:latin typeface="Century" panose="02040604050505020304" pitchFamily="18" charset="0"/>
              </a:rPr>
            </a:br>
            <a:r>
              <a:rPr lang="cs-CZ" sz="4000" b="1" dirty="0">
                <a:latin typeface="Century" panose="02040604050505020304" pitchFamily="18" charset="0"/>
              </a:rPr>
              <a:t>se SVP a cizinců § 60b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lvl="0" indent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None/>
            </a:pPr>
            <a:r>
              <a:rPr lang="cs-CZ" b="1" u="sng" dirty="0">
                <a:latin typeface="Century" panose="02040604050505020304" pitchFamily="18" charset="0"/>
              </a:rPr>
              <a:t>Uchazeči se speciálními vzdělávacími potřebami </a:t>
            </a:r>
            <a:endParaRPr lang="cs-CZ" u="sng" dirty="0">
              <a:latin typeface="Century" panose="02040604050505020304" pitchFamily="18" charset="0"/>
            </a:endParaRPr>
          </a:p>
          <a:p>
            <a:pPr marL="0" lvl="0" indent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None/>
            </a:pPr>
            <a:r>
              <a:rPr lang="cs-CZ" dirty="0">
                <a:latin typeface="Century" panose="02040604050505020304" pitchFamily="18" charset="0"/>
              </a:rPr>
              <a:t>Ředitel rozhodne podle vyjádření školského poradenského zařízení, které uchazeč doloží k přihlášce, o uzpůsobení podmínek pro konání jednotné přijímací zkoušky</a:t>
            </a:r>
            <a:r>
              <a:rPr lang="cs-CZ" dirty="0" smtClean="0">
                <a:latin typeface="Century" panose="02040604050505020304" pitchFamily="18" charset="0"/>
              </a:rPr>
              <a:t>.</a:t>
            </a:r>
          </a:p>
          <a:p>
            <a:pPr marL="0" lvl="0" indent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None/>
            </a:pPr>
            <a:endParaRPr lang="cs-CZ" dirty="0" smtClean="0">
              <a:latin typeface="Century" panose="02040604050505020304" pitchFamily="18" charset="0"/>
            </a:endParaRPr>
          </a:p>
          <a:p>
            <a:pPr marL="0" lvl="0" indent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None/>
            </a:pPr>
            <a:r>
              <a:rPr lang="cs-CZ" dirty="0" smtClean="0">
                <a:latin typeface="Century" panose="02040604050505020304" pitchFamily="18" charset="0"/>
              </a:rPr>
              <a:t>Aby </a:t>
            </a:r>
            <a:r>
              <a:rPr lang="cs-CZ" smtClean="0">
                <a:latin typeface="Century" panose="02040604050505020304" pitchFamily="18" charset="0"/>
              </a:rPr>
              <a:t>mohl být žák/žákyně </a:t>
            </a:r>
            <a:r>
              <a:rPr lang="cs-CZ" dirty="0" smtClean="0">
                <a:latin typeface="Century" panose="02040604050505020304" pitchFamily="18" charset="0"/>
              </a:rPr>
              <a:t>zohledňován, je třeba doložit vyjádření – doporučení příslušného poradenského zařízení (např. KPPP, SPC).</a:t>
            </a:r>
            <a:endParaRPr lang="cs-CZ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58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Century" panose="02040604050505020304" pitchFamily="18" charset="0"/>
              </a:rPr>
              <a:t>Organizace přijímacích </a:t>
            </a:r>
            <a:br>
              <a:rPr lang="cs-CZ" sz="3600" b="1" dirty="0">
                <a:latin typeface="Century" panose="02040604050505020304" pitchFamily="18" charset="0"/>
              </a:rPr>
            </a:br>
            <a:r>
              <a:rPr lang="cs-CZ" sz="3600" b="1" dirty="0">
                <a:latin typeface="Century" panose="02040604050505020304" pitchFamily="18" charset="0"/>
              </a:rPr>
              <a:t>zkoušek § 60c</a:t>
            </a:r>
            <a:endParaRPr lang="cs-CZ" sz="3600" dirty="0">
              <a:latin typeface="Century" panose="020406040505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lvl="2" indent="0" algn="just">
              <a:buSzPct val="75000"/>
              <a:buNone/>
              <a:tabLst>
                <a:tab pos="361950" algn="l"/>
              </a:tabLst>
            </a:pPr>
            <a:r>
              <a:rPr lang="cs-CZ" sz="2800" b="1" dirty="0">
                <a:solidFill>
                  <a:srgbClr val="00040C"/>
                </a:solidFill>
                <a:latin typeface="Century" panose="02040604050505020304" pitchFamily="18" charset="0"/>
              </a:rPr>
              <a:t>Každý uchazeč </a:t>
            </a:r>
            <a:r>
              <a:rPr lang="cs-CZ" sz="2800" b="1" u="sng" dirty="0">
                <a:solidFill>
                  <a:srgbClr val="0070C0"/>
                </a:solidFill>
                <a:latin typeface="Century" panose="02040604050505020304" pitchFamily="18" charset="0"/>
              </a:rPr>
              <a:t>může</a:t>
            </a:r>
            <a:r>
              <a:rPr lang="cs-CZ" sz="2800" b="1" dirty="0">
                <a:solidFill>
                  <a:srgbClr val="0070C0"/>
                </a:solidFill>
                <a:latin typeface="Century" panose="02040604050505020304" pitchFamily="18" charset="0"/>
              </a:rPr>
              <a:t> jednotné přijímací zkoušky </a:t>
            </a:r>
            <a:r>
              <a:rPr lang="cs-CZ" sz="2800" b="1" u="sng" dirty="0">
                <a:solidFill>
                  <a:srgbClr val="0070C0"/>
                </a:solidFill>
                <a:latin typeface="Century" panose="02040604050505020304" pitchFamily="18" charset="0"/>
              </a:rPr>
              <a:t>konat dvakrát</a:t>
            </a:r>
            <a:r>
              <a:rPr lang="cs-CZ" sz="2800" b="1" dirty="0">
                <a:solidFill>
                  <a:srgbClr val="0070C0"/>
                </a:solidFill>
                <a:latin typeface="Century" panose="02040604050505020304" pitchFamily="18" charset="0"/>
              </a:rPr>
              <a:t> </a:t>
            </a:r>
            <a:r>
              <a:rPr lang="cs-CZ" sz="2800" b="1" dirty="0">
                <a:solidFill>
                  <a:srgbClr val="00040C"/>
                </a:solidFill>
                <a:latin typeface="Century" panose="02040604050505020304" pitchFamily="18" charset="0"/>
              </a:rPr>
              <a:t>(do celkového hodnocení se započítává lepší výsledek testů). </a:t>
            </a:r>
          </a:p>
          <a:p>
            <a:pPr marL="0" lvl="2" indent="0" algn="just">
              <a:buSzPct val="75000"/>
              <a:buNone/>
              <a:tabLst>
                <a:tab pos="361950" algn="l"/>
              </a:tabLst>
            </a:pPr>
            <a:endParaRPr lang="cs-CZ" sz="2800" b="1" dirty="0">
              <a:solidFill>
                <a:srgbClr val="00040C"/>
              </a:solidFill>
              <a:latin typeface="Century" panose="02040604050505020304" pitchFamily="18" charset="0"/>
            </a:endParaRPr>
          </a:p>
          <a:p>
            <a:pPr marL="457200" lvl="2" indent="-457200" algn="just">
              <a:buSzPct val="90000"/>
              <a:tabLst>
                <a:tab pos="361950" algn="l"/>
              </a:tabLst>
            </a:pPr>
            <a:r>
              <a:rPr lang="cs-CZ" sz="2800" u="sng" dirty="0">
                <a:latin typeface="Century" panose="02040604050505020304" pitchFamily="18" charset="0"/>
              </a:rPr>
              <a:t>v prvním stanoveném termínu </a:t>
            </a:r>
            <a:r>
              <a:rPr lang="cs-CZ" sz="2800" dirty="0">
                <a:latin typeface="Century" panose="02040604050505020304" pitchFamily="18" charset="0"/>
              </a:rPr>
              <a:t>ve škole uvedené </a:t>
            </a:r>
            <a:endParaRPr lang="cs-CZ" sz="2800" dirty="0" smtClean="0">
              <a:latin typeface="Century" panose="02040604050505020304" pitchFamily="18" charset="0"/>
            </a:endParaRPr>
          </a:p>
          <a:p>
            <a:pPr marL="0" lvl="2" indent="0" algn="just">
              <a:buSzPct val="90000"/>
              <a:buNone/>
              <a:tabLst>
                <a:tab pos="361950" algn="l"/>
              </a:tabLst>
            </a:pPr>
            <a:r>
              <a:rPr lang="cs-CZ" sz="2800" b="1" dirty="0">
                <a:latin typeface="Century" panose="02040604050505020304" pitchFamily="18" charset="0"/>
              </a:rPr>
              <a:t> </a:t>
            </a:r>
            <a:r>
              <a:rPr lang="cs-CZ" sz="2800" b="1" dirty="0" smtClean="0">
                <a:latin typeface="Century" panose="02040604050505020304" pitchFamily="18" charset="0"/>
              </a:rPr>
              <a:t>    na </a:t>
            </a:r>
            <a:r>
              <a:rPr lang="cs-CZ" sz="2800" b="1" dirty="0">
                <a:latin typeface="Century" panose="02040604050505020304" pitchFamily="18" charset="0"/>
              </a:rPr>
              <a:t>přihlášce v prvním pořadí</a:t>
            </a:r>
            <a:r>
              <a:rPr lang="cs-CZ" sz="2800" dirty="0">
                <a:latin typeface="Century" panose="02040604050505020304" pitchFamily="18" charset="0"/>
              </a:rPr>
              <a:t>;</a:t>
            </a:r>
          </a:p>
          <a:p>
            <a:pPr algn="just"/>
            <a:r>
              <a:rPr lang="cs-CZ" dirty="0" smtClean="0">
                <a:latin typeface="Century" panose="02040604050505020304" pitchFamily="18" charset="0"/>
              </a:rPr>
              <a:t>  </a:t>
            </a:r>
            <a:r>
              <a:rPr lang="cs-CZ" u="sng" dirty="0" smtClean="0">
                <a:latin typeface="Century" panose="02040604050505020304" pitchFamily="18" charset="0"/>
              </a:rPr>
              <a:t>ve </a:t>
            </a:r>
            <a:r>
              <a:rPr lang="cs-CZ" u="sng" dirty="0">
                <a:latin typeface="Century" panose="02040604050505020304" pitchFamily="18" charset="0"/>
              </a:rPr>
              <a:t>druhém stanoveném termínu</a:t>
            </a:r>
            <a:r>
              <a:rPr lang="cs-CZ" dirty="0">
                <a:latin typeface="Century" panose="02040604050505020304" pitchFamily="18" charset="0"/>
              </a:rPr>
              <a:t> ve škole uvedené </a:t>
            </a:r>
            <a:endParaRPr lang="cs-CZ" dirty="0" smtClean="0">
              <a:latin typeface="Century" panose="02040604050505020304" pitchFamily="18" charset="0"/>
            </a:endParaRPr>
          </a:p>
          <a:p>
            <a:pPr marL="0" indent="0" algn="just">
              <a:buNone/>
            </a:pPr>
            <a:r>
              <a:rPr lang="cs-CZ" b="1" dirty="0">
                <a:latin typeface="Century" panose="02040604050505020304" pitchFamily="18" charset="0"/>
              </a:rPr>
              <a:t> </a:t>
            </a:r>
            <a:r>
              <a:rPr lang="cs-CZ" b="1" dirty="0" smtClean="0">
                <a:latin typeface="Century" panose="02040604050505020304" pitchFamily="18" charset="0"/>
              </a:rPr>
              <a:t>    na přihlášce </a:t>
            </a:r>
            <a:r>
              <a:rPr lang="cs-CZ" b="1" dirty="0">
                <a:latin typeface="Century" panose="02040604050505020304" pitchFamily="18" charset="0"/>
              </a:rPr>
              <a:t>ve druhém pořadí</a:t>
            </a:r>
            <a:r>
              <a:rPr lang="cs-CZ" dirty="0">
                <a:latin typeface="Century" panose="02040604050505020304" pitchFamily="18" charset="0"/>
              </a:rPr>
              <a:t>.</a:t>
            </a:r>
            <a:endParaRPr lang="cs-CZ" b="1" dirty="0">
              <a:latin typeface="Century" panose="020406040505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0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4000" b="1" dirty="0" smtClean="0">
                <a:latin typeface="Century" panose="02040604050505020304" pitchFamily="18" charset="0"/>
              </a:rPr>
              <a:t/>
            </a:r>
            <a:br>
              <a:rPr lang="cs-CZ" sz="4000" b="1" dirty="0" smtClean="0">
                <a:latin typeface="Century" panose="02040604050505020304" pitchFamily="18" charset="0"/>
              </a:rPr>
            </a:br>
            <a:r>
              <a:rPr lang="cs-CZ" sz="4000" b="1" dirty="0" smtClean="0">
                <a:latin typeface="Century" panose="02040604050505020304" pitchFamily="18" charset="0"/>
              </a:rPr>
              <a:t>Organizace </a:t>
            </a:r>
            <a:r>
              <a:rPr lang="cs-CZ" sz="4000" b="1" dirty="0">
                <a:latin typeface="Century" panose="02040604050505020304" pitchFamily="18" charset="0"/>
              </a:rPr>
              <a:t>přijímacích </a:t>
            </a:r>
            <a:br>
              <a:rPr lang="cs-CZ" sz="4000" b="1" dirty="0">
                <a:latin typeface="Century" panose="02040604050505020304" pitchFamily="18" charset="0"/>
              </a:rPr>
            </a:br>
            <a:r>
              <a:rPr lang="cs-CZ" sz="4000" b="1" dirty="0">
                <a:latin typeface="Century" panose="02040604050505020304" pitchFamily="18" charset="0"/>
              </a:rPr>
              <a:t>zkoušek § 60c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39480"/>
            <a:ext cx="10515600" cy="435133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sz="3600" b="1" u="sng" dirty="0">
                <a:latin typeface="Century" panose="02040604050505020304" pitchFamily="18" charset="0"/>
              </a:rPr>
              <a:t>Pokud se uchazeč k přijímací zkoušce nedostaví</a:t>
            </a:r>
            <a:r>
              <a:rPr lang="cs-CZ" sz="3600" b="1" dirty="0">
                <a:latin typeface="Century" panose="02040604050505020304" pitchFamily="18" charset="0"/>
              </a:rPr>
              <a:t>:</a:t>
            </a:r>
          </a:p>
          <a:p>
            <a:pPr lvl="0">
              <a:buFont typeface="Wingdings" pitchFamily="2" charset="2"/>
              <a:buChar char="q"/>
            </a:pPr>
            <a:endParaRPr lang="cs-CZ" sz="3600" dirty="0">
              <a:latin typeface="Century" panose="02040604050505020304" pitchFamily="18" charset="0"/>
            </a:endParaRPr>
          </a:p>
          <a:p>
            <a:pPr lvl="2"/>
            <a:r>
              <a:rPr lang="cs-CZ" sz="3600" dirty="0" smtClean="0">
                <a:latin typeface="Century" panose="02040604050505020304" pitchFamily="18" charset="0"/>
              </a:rPr>
              <a:t>jen vážné důvody (např. zdravotní);</a:t>
            </a:r>
          </a:p>
          <a:p>
            <a:pPr lvl="2"/>
            <a:r>
              <a:rPr lang="cs-CZ" sz="3600" dirty="0" smtClean="0">
                <a:latin typeface="Century" panose="02040604050505020304" pitchFamily="18" charset="0"/>
              </a:rPr>
              <a:t>písemná </a:t>
            </a:r>
            <a:r>
              <a:rPr lang="cs-CZ" sz="3600" dirty="0">
                <a:latin typeface="Century" panose="02040604050505020304" pitchFamily="18" charset="0"/>
              </a:rPr>
              <a:t>omluva do 3 dnů řediteli dané školy;</a:t>
            </a:r>
          </a:p>
          <a:p>
            <a:pPr lvl="2"/>
            <a:endParaRPr lang="cs-CZ" sz="3600" dirty="0">
              <a:latin typeface="Century" panose="02040604050505020304" pitchFamily="18" charset="0"/>
            </a:endParaRPr>
          </a:p>
          <a:p>
            <a:pPr lvl="2"/>
            <a:r>
              <a:rPr lang="cs-CZ" sz="3600" b="1" u="sng" dirty="0" smtClean="0">
                <a:latin typeface="Century" panose="02040604050505020304" pitchFamily="18" charset="0"/>
              </a:rPr>
              <a:t>náhradní termín JPZ </a:t>
            </a:r>
            <a:r>
              <a:rPr lang="cs-CZ" sz="3600" dirty="0" smtClean="0">
                <a:latin typeface="Century" panose="02040604050505020304" pitchFamily="18" charset="0"/>
              </a:rPr>
              <a:t>stanovilo MŠMT:</a:t>
            </a:r>
          </a:p>
          <a:p>
            <a:pPr marL="914400" lvl="2" indent="0">
              <a:buNone/>
            </a:pPr>
            <a:r>
              <a:rPr lang="cs-CZ" sz="3600" dirty="0" smtClean="0">
                <a:latin typeface="Century" panose="02040604050505020304" pitchFamily="18" charset="0"/>
              </a:rPr>
              <a:t>1</a:t>
            </a:r>
            <a:r>
              <a:rPr lang="cs-CZ" sz="3600" dirty="0">
                <a:latin typeface="Century" panose="02040604050505020304" pitchFamily="18" charset="0"/>
              </a:rPr>
              <a:t>. termín: </a:t>
            </a:r>
            <a:r>
              <a:rPr lang="cs-CZ" sz="3600" b="1" dirty="0">
                <a:solidFill>
                  <a:srgbClr val="FF0000"/>
                </a:solidFill>
                <a:latin typeface="Century" panose="02040604050505020304" pitchFamily="18" charset="0"/>
              </a:rPr>
              <a:t>10. května 2018;</a:t>
            </a:r>
          </a:p>
          <a:p>
            <a:pPr marL="0" indent="0">
              <a:buNone/>
            </a:pPr>
            <a:r>
              <a:rPr lang="cs-CZ" sz="3600" dirty="0" smtClean="0">
                <a:latin typeface="Century" panose="02040604050505020304" pitchFamily="18" charset="0"/>
              </a:rPr>
              <a:t>         2</a:t>
            </a:r>
            <a:r>
              <a:rPr lang="cs-CZ" sz="3600" dirty="0">
                <a:latin typeface="Century" panose="02040604050505020304" pitchFamily="18" charset="0"/>
              </a:rPr>
              <a:t>. termín: </a:t>
            </a:r>
            <a:r>
              <a:rPr lang="cs-CZ" sz="3600" b="1" dirty="0">
                <a:solidFill>
                  <a:srgbClr val="FF0000"/>
                </a:solidFill>
                <a:latin typeface="Century" panose="02040604050505020304" pitchFamily="18" charset="0"/>
              </a:rPr>
              <a:t>11. května 2018.</a:t>
            </a:r>
          </a:p>
          <a:p>
            <a:endParaRPr lang="cs-CZ" sz="3600" b="1" dirty="0">
              <a:solidFill>
                <a:srgbClr val="FF0000"/>
              </a:solidFill>
              <a:latin typeface="Century" panose="02040604050505020304" pitchFamily="18" charset="0"/>
            </a:endParaRPr>
          </a:p>
          <a:p>
            <a:pPr lvl="2"/>
            <a:r>
              <a:rPr lang="cs-CZ" sz="3600" b="1" u="sng" dirty="0">
                <a:latin typeface="Century" panose="02040604050505020304" pitchFamily="18" charset="0"/>
              </a:rPr>
              <a:t>náhradní termín ŠPZ a TZ</a:t>
            </a:r>
            <a:r>
              <a:rPr lang="cs-CZ" sz="3600" b="1" dirty="0">
                <a:latin typeface="Century" panose="02040604050505020304" pitchFamily="18" charset="0"/>
              </a:rPr>
              <a:t> </a:t>
            </a:r>
            <a:r>
              <a:rPr lang="cs-CZ" sz="3600" dirty="0">
                <a:latin typeface="Century" panose="02040604050505020304" pitchFamily="18" charset="0"/>
              </a:rPr>
              <a:t>stanoví ředitel školy.</a:t>
            </a:r>
          </a:p>
          <a:p>
            <a:pPr lvl="2">
              <a:buFont typeface="Wingdings" pitchFamily="2" charset="2"/>
              <a:buChar char="q"/>
            </a:pP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6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cs-CZ" sz="3600" b="1" dirty="0" smtClean="0">
                <a:latin typeface="Century" panose="02040604050505020304" pitchFamily="18" charset="0"/>
              </a:rPr>
              <a:t/>
            </a:r>
            <a:br>
              <a:rPr lang="cs-CZ" sz="3600" b="1" dirty="0" smtClean="0">
                <a:latin typeface="Century" panose="02040604050505020304" pitchFamily="18" charset="0"/>
              </a:rPr>
            </a:br>
            <a:r>
              <a:rPr lang="cs-CZ" sz="3600" b="1" dirty="0" smtClean="0">
                <a:latin typeface="Century" panose="02040604050505020304" pitchFamily="18" charset="0"/>
              </a:rPr>
              <a:t>Hodnocení </a:t>
            </a:r>
            <a:r>
              <a:rPr lang="cs-CZ" sz="3600" b="1" dirty="0">
                <a:latin typeface="Century" panose="02040604050505020304" pitchFamily="18" charset="0"/>
              </a:rPr>
              <a:t>výsledků </a:t>
            </a:r>
            <a:br>
              <a:rPr lang="cs-CZ" sz="3600" b="1" dirty="0">
                <a:latin typeface="Century" panose="02040604050505020304" pitchFamily="18" charset="0"/>
              </a:rPr>
            </a:br>
            <a:r>
              <a:rPr lang="cs-CZ" sz="3600" b="1" dirty="0">
                <a:latin typeface="Century" panose="02040604050505020304" pitchFamily="18" charset="0"/>
              </a:rPr>
              <a:t>přijímacího řízení § 60d</a:t>
            </a:r>
            <a:br>
              <a:rPr lang="cs-CZ" sz="3600" b="1" dirty="0">
                <a:latin typeface="Century" panose="02040604050505020304" pitchFamily="18" charset="0"/>
              </a:rPr>
            </a:br>
            <a:endParaRPr lang="cs-CZ" sz="3600" dirty="0">
              <a:latin typeface="Century" panose="020406040505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sz="2600" b="1" dirty="0">
                <a:latin typeface="Century" panose="02040604050505020304" pitchFamily="18" charset="0"/>
              </a:rPr>
              <a:t>V jednotlivých kolech PŘ hodnotí ředitel školy uchazeče podle:</a:t>
            </a:r>
          </a:p>
          <a:p>
            <a:pPr lvl="0">
              <a:spcBef>
                <a:spcPts val="600"/>
              </a:spcBef>
            </a:pPr>
            <a:r>
              <a:rPr lang="cs-CZ" sz="2600" u="sng" dirty="0">
                <a:latin typeface="Century" panose="02040604050505020304" pitchFamily="18" charset="0"/>
              </a:rPr>
              <a:t>Hodnocení na vysvědčeních </a:t>
            </a:r>
            <a:r>
              <a:rPr lang="cs-CZ" sz="2600" dirty="0">
                <a:latin typeface="Century" panose="02040604050505020304" pitchFamily="18" charset="0"/>
              </a:rPr>
              <a:t>z předcházejícího vzdělávání.</a:t>
            </a:r>
          </a:p>
          <a:p>
            <a:pPr lvl="0">
              <a:spcBef>
                <a:spcPts val="600"/>
              </a:spcBef>
            </a:pPr>
            <a:r>
              <a:rPr lang="cs-CZ" sz="2600" u="sng" dirty="0">
                <a:solidFill>
                  <a:srgbClr val="00040C"/>
                </a:solidFill>
                <a:latin typeface="Century" panose="02040604050505020304" pitchFamily="18" charset="0"/>
              </a:rPr>
              <a:t>Výsledky jednotné zkoušky</a:t>
            </a:r>
            <a:r>
              <a:rPr lang="cs-CZ" sz="2600" dirty="0">
                <a:solidFill>
                  <a:srgbClr val="0070C0"/>
                </a:solidFill>
                <a:latin typeface="Century" panose="02040604050505020304" pitchFamily="18" charset="0"/>
              </a:rPr>
              <a:t>, </a:t>
            </a:r>
            <a:r>
              <a:rPr lang="cs-CZ" sz="2600" dirty="0">
                <a:latin typeface="Century" panose="02040604050505020304" pitchFamily="18" charset="0"/>
              </a:rPr>
              <a:t>pokud je součástí přijímacího řízení -výsledky zpřístupněny Centrem do 28. dubna - </a:t>
            </a:r>
            <a:r>
              <a:rPr lang="cs-CZ" sz="2600" b="1" dirty="0">
                <a:latin typeface="Century" panose="02040604050505020304" pitchFamily="18" charset="0"/>
              </a:rPr>
              <a:t>JPZ se podílí na celkovém hodnocení nejméně 60</a:t>
            </a:r>
            <a:r>
              <a:rPr lang="cs-CZ" sz="2600" b="1" dirty="0" smtClean="0">
                <a:latin typeface="Century" panose="02040604050505020304" pitchFamily="18" charset="0"/>
              </a:rPr>
              <a:t>%</a:t>
            </a:r>
            <a:endParaRPr lang="cs-CZ" sz="2600" b="1" dirty="0">
              <a:latin typeface="Century" panose="02040604050505020304" pitchFamily="18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cs-CZ" sz="2600" b="1" dirty="0" smtClean="0">
                <a:solidFill>
                  <a:srgbClr val="00040C"/>
                </a:solidFill>
                <a:latin typeface="Century" panose="02040604050505020304" pitchFamily="18" charset="0"/>
              </a:rPr>
              <a:t>   </a:t>
            </a:r>
            <a:r>
              <a:rPr lang="cs-CZ" sz="2600" dirty="0" smtClean="0">
                <a:solidFill>
                  <a:srgbClr val="00040C"/>
                </a:solidFill>
                <a:latin typeface="Century" panose="02040604050505020304" pitchFamily="18" charset="0"/>
              </a:rPr>
              <a:t>(</a:t>
            </a:r>
            <a:r>
              <a:rPr lang="cs-CZ" sz="2600" dirty="0">
                <a:solidFill>
                  <a:srgbClr val="00040C"/>
                </a:solidFill>
                <a:latin typeface="Century" panose="02040604050505020304" pitchFamily="18" charset="0"/>
              </a:rPr>
              <a:t>do celkového hodnocení se započítává lepší výsledek testů</a:t>
            </a:r>
            <a:r>
              <a:rPr lang="cs-CZ" sz="2600" dirty="0" smtClean="0">
                <a:solidFill>
                  <a:srgbClr val="00040C"/>
                </a:solidFill>
                <a:latin typeface="Century" panose="02040604050505020304" pitchFamily="18" charset="0"/>
              </a:rPr>
              <a:t>)</a:t>
            </a:r>
            <a:endParaRPr lang="cs-CZ" sz="2600" dirty="0">
              <a:solidFill>
                <a:srgbClr val="00040C"/>
              </a:solidFill>
              <a:latin typeface="Century" panose="02040604050505020304" pitchFamily="18" charset="0"/>
            </a:endParaRPr>
          </a:p>
          <a:p>
            <a:pPr lvl="0">
              <a:spcBef>
                <a:spcPts val="600"/>
              </a:spcBef>
            </a:pPr>
            <a:r>
              <a:rPr lang="cs-CZ" sz="2600" u="sng" dirty="0">
                <a:solidFill>
                  <a:srgbClr val="00040C"/>
                </a:solidFill>
                <a:latin typeface="Century" panose="02040604050505020304" pitchFamily="18" charset="0"/>
              </a:rPr>
              <a:t>Výsledky </a:t>
            </a:r>
            <a:r>
              <a:rPr lang="cs-CZ" sz="2600" u="sng" dirty="0">
                <a:latin typeface="Century" panose="02040604050505020304" pitchFamily="18" charset="0"/>
              </a:rPr>
              <a:t>školní přijímací zkoušky</a:t>
            </a:r>
            <a:r>
              <a:rPr lang="cs-CZ" sz="2600" dirty="0">
                <a:solidFill>
                  <a:srgbClr val="00040C"/>
                </a:solidFill>
                <a:latin typeface="Century" panose="02040604050505020304" pitchFamily="18" charset="0"/>
              </a:rPr>
              <a:t>, je-li stanovena </a:t>
            </a:r>
          </a:p>
          <a:p>
            <a:pPr lvl="0">
              <a:spcBef>
                <a:spcPts val="600"/>
              </a:spcBef>
            </a:pPr>
            <a:r>
              <a:rPr lang="cs-CZ" sz="2600" dirty="0">
                <a:solidFill>
                  <a:srgbClr val="00040C"/>
                </a:solidFill>
                <a:latin typeface="Century" panose="02040604050505020304" pitchFamily="18" charset="0"/>
              </a:rPr>
              <a:t>Případně podle </a:t>
            </a:r>
            <a:r>
              <a:rPr lang="cs-CZ" sz="2600" u="sng" dirty="0">
                <a:solidFill>
                  <a:srgbClr val="00040C"/>
                </a:solidFill>
                <a:latin typeface="Century" panose="02040604050505020304" pitchFamily="18" charset="0"/>
              </a:rPr>
              <a:t>dalších skutečností</a:t>
            </a:r>
            <a:r>
              <a:rPr lang="cs-CZ" sz="2600" dirty="0">
                <a:solidFill>
                  <a:srgbClr val="00040C"/>
                </a:solidFill>
                <a:latin typeface="Century" panose="02040604050505020304" pitchFamily="18" charset="0"/>
              </a:rPr>
              <a:t>, které osvědčují vhodné schopnosti, vědomosti a zájmy uchazeče.</a:t>
            </a:r>
          </a:p>
          <a:p>
            <a:pPr lvl="0">
              <a:spcBef>
                <a:spcPts val="600"/>
              </a:spcBef>
            </a:pPr>
            <a:endParaRPr lang="cs-CZ" sz="2600" dirty="0">
              <a:solidFill>
                <a:srgbClr val="00040C"/>
              </a:solidFill>
              <a:latin typeface="Century" panose="02040604050505020304" pitchFamily="18" charset="0"/>
            </a:endParaRPr>
          </a:p>
          <a:p>
            <a:pPr lvl="0">
              <a:spcBef>
                <a:spcPts val="600"/>
              </a:spcBef>
            </a:pPr>
            <a:r>
              <a:rPr lang="cs-CZ" sz="2600" dirty="0">
                <a:solidFill>
                  <a:srgbClr val="00040C"/>
                </a:solidFill>
                <a:latin typeface="Century" panose="02040604050505020304" pitchFamily="18" charset="0"/>
              </a:rPr>
              <a:t>Ředitel </a:t>
            </a:r>
            <a:r>
              <a:rPr lang="cs-CZ" sz="2600" u="sng" dirty="0">
                <a:solidFill>
                  <a:srgbClr val="00040C"/>
                </a:solidFill>
                <a:latin typeface="Century" panose="02040604050505020304" pitchFamily="18" charset="0"/>
              </a:rPr>
              <a:t>může</a:t>
            </a:r>
            <a:r>
              <a:rPr lang="cs-CZ" sz="2600" dirty="0">
                <a:solidFill>
                  <a:srgbClr val="00040C"/>
                </a:solidFill>
                <a:latin typeface="Century" panose="02040604050505020304" pitchFamily="18" charset="0"/>
              </a:rPr>
              <a:t> stanovit </a:t>
            </a:r>
            <a:r>
              <a:rPr lang="cs-CZ" sz="2600" b="1" dirty="0">
                <a:solidFill>
                  <a:srgbClr val="00040C"/>
                </a:solidFill>
                <a:latin typeface="Century" panose="02040604050505020304" pitchFamily="18" charset="0"/>
              </a:rPr>
              <a:t>hranici úspěšnosti </a:t>
            </a:r>
            <a:r>
              <a:rPr lang="cs-CZ" sz="2600" dirty="0">
                <a:latin typeface="Century" panose="02040604050505020304" pitchFamily="18" charset="0"/>
              </a:rPr>
              <a:t>v jednotné  nebo školní přijímací zkoušce jako nezbytnou podmínku pro přijetí. </a:t>
            </a:r>
          </a:p>
          <a:p>
            <a:endParaRPr lang="cs-CZ" sz="2600" b="1" dirty="0">
              <a:latin typeface="Century" panose="020406040505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2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 fontScale="9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cs-CZ" sz="4000" b="1" dirty="0" smtClean="0">
                <a:latin typeface="Century" panose="02040604050505020304" pitchFamily="18" charset="0"/>
              </a:rPr>
              <a:t/>
            </a:r>
            <a:br>
              <a:rPr lang="cs-CZ" sz="4000" b="1" dirty="0" smtClean="0">
                <a:latin typeface="Century" panose="02040604050505020304" pitchFamily="18" charset="0"/>
              </a:rPr>
            </a:br>
            <a:r>
              <a:rPr lang="cs-CZ" sz="4000" b="1" dirty="0" smtClean="0">
                <a:latin typeface="Century" panose="02040604050505020304" pitchFamily="18" charset="0"/>
              </a:rPr>
              <a:t>Rozhodnutí </a:t>
            </a:r>
            <a:r>
              <a:rPr lang="cs-CZ" sz="4000" b="1" dirty="0">
                <a:latin typeface="Century" panose="02040604050505020304" pitchFamily="18" charset="0"/>
              </a:rPr>
              <a:t>o přijetí </a:t>
            </a:r>
            <a:br>
              <a:rPr lang="cs-CZ" sz="4000" b="1" dirty="0">
                <a:latin typeface="Century" panose="02040604050505020304" pitchFamily="18" charset="0"/>
              </a:rPr>
            </a:br>
            <a:r>
              <a:rPr lang="cs-CZ" sz="4000" b="1" dirty="0">
                <a:latin typeface="Century" panose="02040604050505020304" pitchFamily="18" charset="0"/>
              </a:rPr>
              <a:t>a doručování rozhodnutí § 60e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dirty="0">
                <a:latin typeface="Century" panose="02040604050505020304" pitchFamily="18" charset="0"/>
                <a:cs typeface="Arial" pitchFamily="34" charset="0"/>
              </a:rPr>
              <a:t>Ukončení hodnocení, oznámení </a:t>
            </a:r>
            <a:r>
              <a:rPr lang="cs-CZ" b="1" dirty="0">
                <a:latin typeface="Century" panose="02040604050505020304" pitchFamily="18" charset="0"/>
              </a:rPr>
              <a:t>zveřejněním seznamu přijatých</a:t>
            </a:r>
            <a:r>
              <a:rPr lang="cs-CZ" b="1" dirty="0">
                <a:solidFill>
                  <a:srgbClr val="00B0F0"/>
                </a:solidFill>
                <a:latin typeface="Century" panose="02040604050505020304" pitchFamily="18" charset="0"/>
              </a:rPr>
              <a:t> </a:t>
            </a:r>
            <a:r>
              <a:rPr lang="cs-CZ" dirty="0">
                <a:latin typeface="Century" panose="02040604050505020304" pitchFamily="18" charset="0"/>
              </a:rPr>
              <a:t>uchazečů (ve škole + internet - min. 15 dnů) a </a:t>
            </a:r>
            <a:r>
              <a:rPr lang="cs-CZ" b="1" dirty="0">
                <a:latin typeface="Century" panose="02040604050505020304" pitchFamily="18" charset="0"/>
              </a:rPr>
              <a:t>nepřijatým</a:t>
            </a:r>
            <a:r>
              <a:rPr lang="cs-CZ" b="1" dirty="0">
                <a:solidFill>
                  <a:srgbClr val="00B0F0"/>
                </a:solidFill>
                <a:latin typeface="Century" panose="02040604050505020304" pitchFamily="18" charset="0"/>
              </a:rPr>
              <a:t> </a:t>
            </a:r>
            <a:r>
              <a:rPr lang="cs-CZ" b="1" dirty="0">
                <a:latin typeface="Century" panose="02040604050505020304" pitchFamily="18" charset="0"/>
              </a:rPr>
              <a:t>uchazečům</a:t>
            </a:r>
            <a:r>
              <a:rPr lang="cs-CZ" dirty="0">
                <a:solidFill>
                  <a:srgbClr val="00B0F0"/>
                </a:solidFill>
                <a:latin typeface="Century" panose="02040604050505020304" pitchFamily="18" charset="0"/>
              </a:rPr>
              <a:t> </a:t>
            </a:r>
            <a:r>
              <a:rPr lang="cs-CZ" dirty="0">
                <a:latin typeface="Century" panose="02040604050505020304" pitchFamily="18" charset="0"/>
              </a:rPr>
              <a:t>se zasílá </a:t>
            </a:r>
            <a:r>
              <a:rPr lang="cs-CZ" b="1" dirty="0">
                <a:latin typeface="Century" panose="02040604050505020304" pitchFamily="18" charset="0"/>
              </a:rPr>
              <a:t>rozhodnutí o nepřijetí.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</a:pPr>
            <a:endParaRPr lang="cs-CZ" dirty="0">
              <a:latin typeface="Century" panose="02040604050505020304" pitchFamily="18" charset="0"/>
              <a:cs typeface="Arial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u="sng" dirty="0">
                <a:solidFill>
                  <a:srgbClr val="00040C"/>
                </a:solidFill>
                <a:latin typeface="Century" panose="02040604050505020304" pitchFamily="18" charset="0"/>
              </a:rPr>
              <a:t>Obory s MZ</a:t>
            </a:r>
            <a:r>
              <a:rPr lang="cs-CZ" dirty="0">
                <a:solidFill>
                  <a:srgbClr val="00040C"/>
                </a:solidFill>
                <a:latin typeface="Century" panose="02040604050505020304" pitchFamily="18" charset="0"/>
              </a:rPr>
              <a:t>: ředitel ukončí hodnocení </a:t>
            </a:r>
            <a:r>
              <a:rPr lang="cs-CZ" b="1" dirty="0">
                <a:solidFill>
                  <a:srgbClr val="0070C0"/>
                </a:solidFill>
                <a:latin typeface="Century" panose="02040604050505020304" pitchFamily="18" charset="0"/>
              </a:rPr>
              <a:t>do 2 pracovních dnů po zpřístupnění Centrem</a:t>
            </a:r>
            <a:r>
              <a:rPr lang="cs-CZ" dirty="0">
                <a:solidFill>
                  <a:srgbClr val="0070C0"/>
                </a:solidFill>
                <a:latin typeface="Century" panose="02040604050505020304" pitchFamily="18" charset="0"/>
              </a:rPr>
              <a:t>,</a:t>
            </a:r>
            <a:r>
              <a:rPr lang="cs-CZ" dirty="0">
                <a:solidFill>
                  <a:srgbClr val="00040C"/>
                </a:solidFill>
                <a:latin typeface="Century" panose="02040604050505020304" pitchFamily="18" charset="0"/>
              </a:rPr>
              <a:t> Centrum zpřístupní hodnocení nejpozději </a:t>
            </a:r>
            <a:r>
              <a:rPr lang="cs-CZ" b="1" dirty="0">
                <a:solidFill>
                  <a:srgbClr val="0070C0"/>
                </a:solidFill>
                <a:latin typeface="Century" panose="02040604050505020304" pitchFamily="18" charset="0"/>
              </a:rPr>
              <a:t>do 28. dubna</a:t>
            </a:r>
            <a:r>
              <a:rPr lang="cs-CZ" dirty="0">
                <a:solidFill>
                  <a:srgbClr val="00040C"/>
                </a:solidFill>
                <a:latin typeface="Century" panose="02040604050505020304" pitchFamily="18" charset="0"/>
              </a:rPr>
              <a:t>.</a:t>
            </a:r>
            <a:endParaRPr lang="cs-CZ" b="1" dirty="0">
              <a:solidFill>
                <a:srgbClr val="00040C"/>
              </a:solidFill>
              <a:latin typeface="Century" panose="02040604050505020304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u="sng" dirty="0">
                <a:solidFill>
                  <a:srgbClr val="00040C"/>
                </a:solidFill>
                <a:latin typeface="Century" panose="02040604050505020304" pitchFamily="18" charset="0"/>
              </a:rPr>
              <a:t>Ostatní obory</a:t>
            </a:r>
            <a:r>
              <a:rPr lang="cs-CZ" dirty="0">
                <a:solidFill>
                  <a:srgbClr val="00040C"/>
                </a:solidFill>
                <a:latin typeface="Century" panose="02040604050505020304" pitchFamily="18" charset="0"/>
              </a:rPr>
              <a:t>: </a:t>
            </a:r>
            <a:r>
              <a:rPr lang="cs-CZ" b="1" dirty="0">
                <a:solidFill>
                  <a:srgbClr val="0070C0"/>
                </a:solidFill>
                <a:latin typeface="Century" panose="02040604050505020304" pitchFamily="18" charset="0"/>
              </a:rPr>
              <a:t>do 2 pracovních dnů </a:t>
            </a:r>
            <a:r>
              <a:rPr lang="cs-CZ" dirty="0">
                <a:solidFill>
                  <a:srgbClr val="00040C"/>
                </a:solidFill>
                <a:latin typeface="Century" panose="02040604050505020304" pitchFamily="18" charset="0"/>
              </a:rPr>
              <a:t>po dni konání přijímací </a:t>
            </a:r>
            <a:r>
              <a:rPr lang="cs-CZ" dirty="0">
                <a:latin typeface="Century" panose="02040604050505020304" pitchFamily="18" charset="0"/>
              </a:rPr>
              <a:t>zkoušky.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dirty="0">
                <a:latin typeface="Century" panose="02040604050505020304" pitchFamily="18" charset="0"/>
              </a:rPr>
              <a:t>Pokud se jednotná ani školní přijímací zkouška </a:t>
            </a:r>
            <a:r>
              <a:rPr lang="cs-CZ" u="sng" dirty="0">
                <a:latin typeface="Century" panose="02040604050505020304" pitchFamily="18" charset="0"/>
              </a:rPr>
              <a:t>nekoná</a:t>
            </a:r>
            <a:r>
              <a:rPr lang="cs-CZ" dirty="0">
                <a:latin typeface="Century" panose="02040604050505020304" pitchFamily="18" charset="0"/>
              </a:rPr>
              <a:t>, zveřejní ředitel výsledky od 22. dubna - 30. dubna.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6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747</Words>
  <Application>Microsoft Office PowerPoint</Application>
  <PresentationFormat>Širokoúhlá obrazovka</PresentationFormat>
  <Paragraphs>128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</vt:lpstr>
      <vt:lpstr>Century Schoolbook</vt:lpstr>
      <vt:lpstr>Wingdings</vt:lpstr>
      <vt:lpstr>Motiv Office</vt:lpstr>
      <vt:lpstr>Přijímací řízení  ve školním roce 2017 / 18  (pro studium ve školním roce 2018 / 19)</vt:lpstr>
      <vt:lpstr>POZOR!  PŘIJÍMACÍ ZKOUŠKY JSOU ZA DVEŘMI!</vt:lpstr>
      <vt:lpstr>Termíny jednotných přijímacích zkoušek</vt:lpstr>
      <vt:lpstr>Přihláška § 60a </vt:lpstr>
      <vt:lpstr> Forma JPZ u uchazečů  se SVP a cizinců § 60b </vt:lpstr>
      <vt:lpstr>Organizace přijímacích  zkoušek § 60c</vt:lpstr>
      <vt:lpstr> Organizace přijímacích  zkoušek § 60c </vt:lpstr>
      <vt:lpstr> Hodnocení výsledků  přijímacího řízení § 60d </vt:lpstr>
      <vt:lpstr> Rozhodnutí o přijetí  a doručování rozhodnutí § 60e </vt:lpstr>
      <vt:lpstr> Další kola přijímacího řízení  § 60f </vt:lpstr>
      <vt:lpstr>Odvolání</vt:lpstr>
      <vt:lpstr>Zápisový lístek § 60g </vt:lpstr>
      <vt:lpstr>Zápisový lístek § 60g </vt:lpstr>
      <vt:lpstr>Zápisový lístek § 60g </vt:lpstr>
      <vt:lpstr>Zápisový lístek § 60g </vt:lpstr>
      <vt:lpstr> Informační zdroje </vt:lpstr>
      <vt:lpstr>Podpora odborného vzdělávání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 ve školním roce 2017 / 18  (pro studium ve školním roce 2018 / 19)</dc:title>
  <dc:creator>Matulikova Sarka</dc:creator>
  <cp:lastModifiedBy>Matulikova Sarka</cp:lastModifiedBy>
  <cp:revision>1</cp:revision>
  <dcterms:created xsi:type="dcterms:W3CDTF">2018-02-12T13:29:15Z</dcterms:created>
  <dcterms:modified xsi:type="dcterms:W3CDTF">2018-02-12T13:36:39Z</dcterms:modified>
</cp:coreProperties>
</file>